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340" r:id="rId2"/>
    <p:sldId id="258" r:id="rId3"/>
    <p:sldId id="345" r:id="rId4"/>
    <p:sldId id="347" r:id="rId5"/>
    <p:sldId id="346" r:id="rId6"/>
    <p:sldId id="283" r:id="rId7"/>
    <p:sldId id="343" r:id="rId8"/>
    <p:sldId id="344" r:id="rId9"/>
    <p:sldId id="349" r:id="rId10"/>
    <p:sldId id="350" r:id="rId11"/>
    <p:sldId id="351" r:id="rId12"/>
    <p:sldId id="352" r:id="rId13"/>
  </p:sldIdLst>
  <p:sldSz cx="12192000" cy="6858000"/>
  <p:notesSz cx="6858000" cy="9144000"/>
  <p:embeddedFontLst>
    <p:embeddedFont>
      <p:font typeface="Century Gothic" panose="020B0502020202020204" pitchFamily="34" charset="0"/>
      <p:regular r:id="rId15"/>
      <p:bold r:id="rId16"/>
      <p:italic r:id="rId17"/>
      <p:boldItalic r:id="rId18"/>
    </p:embeddedFont>
    <p:embeddedFont>
      <p:font typeface="Palatino Linotype" panose="02040502050505030304" pitchFamily="18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7" roundtripDataSignature="AMtx7mg1w2M/HCrXxqfgBFXWpt1048q9o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8B0B4B-EAD1-4845-A243-046D77421DE8}">
  <a:tblStyle styleId="{088B0B4B-EAD1-4845-A243-046D77421D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 varScale="1">
        <p:scale>
          <a:sx n="82" d="100"/>
          <a:sy n="82" d="100"/>
        </p:scale>
        <p:origin x="6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97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10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2322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3703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5284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769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4108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9335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7471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5672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7966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26ADF-5A5C-0A76-631E-331D72920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8AE29-3024-A2D5-8062-15EF07ABD2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CBA22-16D0-C26D-8EA4-0F533748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DC5-BB82-44FC-AC19-74D5131A5C9D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0C787-EA69-CFC1-479B-7FBC7F31E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89D0E-2AFE-42A0-D925-816D1FC4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F6CFF-8339-4C30-A895-0A12DCEBE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7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7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7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7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7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8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8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8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8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8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8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8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8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russell_foster_why_do_we_slee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>
            <a:spLocks noGrp="1"/>
          </p:cNvSpPr>
          <p:nvPr>
            <p:ph type="subTitle" idx="1"/>
          </p:nvPr>
        </p:nvSpPr>
        <p:spPr>
          <a:xfrm>
            <a:off x="1571267" y="2354556"/>
            <a:ext cx="8892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  <a:buSzPts val="4800"/>
            </a:pPr>
            <a:r>
              <a:rPr lang="en-US" sz="4800" b="1" i="1" dirty="0">
                <a:solidFill>
                  <a:srgbClr val="C00000"/>
                </a:solidFill>
                <a:latin typeface="Calibri" panose="020F0502020204030204" pitchFamily="34" charset="0"/>
                <a:ea typeface="Palatino Linotype"/>
                <a:cs typeface="Calibri" panose="020F0502020204030204" pitchFamily="34" charset="0"/>
                <a:sym typeface="Palatino Linotype"/>
              </a:rPr>
              <a:t>Sleep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2022171" y="5585465"/>
            <a:ext cx="8208912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000" dirty="0">
                <a:solidFill>
                  <a:srgbClr val="262626"/>
                </a:solidFill>
                <a:latin typeface="Calibri" panose="020F0502020204030204" pitchFamily="34" charset="0"/>
                <a:ea typeface="Palatino Linotype"/>
                <a:cs typeface="Calibri" panose="020F0502020204030204" pitchFamily="34" charset="0"/>
                <a:sym typeface="Palatino Linotype"/>
              </a:rPr>
              <a:t>J.J.J. Postma, DC DACNB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rgbClr val="262626"/>
                </a:solidFill>
                <a:latin typeface="Calibri" panose="020F0502020204030204" pitchFamily="34" charset="0"/>
                <a:ea typeface="Palatino Linotype"/>
                <a:cs typeface="Calibri" panose="020F0502020204030204" pitchFamily="34" charset="0"/>
                <a:sym typeface="Palatino Linotype"/>
              </a:rPr>
              <a:t>T.D.M. Claykens, DC DACNB MSc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sz="2000" dirty="0">
              <a:solidFill>
                <a:srgbClr val="262626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65" name="Google Shape;165;p25"/>
          <p:cNvSpPr txBox="1">
            <a:spLocks noGrp="1"/>
          </p:cNvSpPr>
          <p:nvPr>
            <p:ph type="sldNum" idx="12"/>
          </p:nvPr>
        </p:nvSpPr>
        <p:spPr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1</a:t>
            </a:fld>
            <a:endParaRPr/>
          </a:p>
        </p:txBody>
      </p:sp>
      <p:pic>
        <p:nvPicPr>
          <p:cNvPr id="166" name="Google Shape;16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03512" y="764704"/>
            <a:ext cx="8856984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59896" y="3717032"/>
            <a:ext cx="1715344" cy="17153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The Power of Naps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168304" y="1233910"/>
            <a:ext cx="9348784" cy="512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>
                <a:solidFill>
                  <a:schemeClr val="accent1"/>
                </a:solidFill>
              </a:rPr>
              <a:t>If you ever feel worse after a nap, you nap too long.  Nap for &gt;20min or  &lt;90 minutes (full sleep cycle)- want to avoid deep sleep.</a:t>
            </a:r>
            <a:endParaRPr lang="en-US" sz="40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accent1"/>
                </a:solidFill>
              </a:rPr>
              <a:t>One of the best nap techniques is called </a:t>
            </a:r>
            <a:r>
              <a:rPr lang="en-US" b="1" i="1" dirty="0">
                <a:solidFill>
                  <a:srgbClr val="FF0000"/>
                </a:solidFill>
              </a:rPr>
              <a:t>NAP-A-LATTE:</a:t>
            </a:r>
            <a:endParaRPr lang="en-US" sz="4000" b="1" i="1" dirty="0">
              <a:solidFill>
                <a:srgbClr val="FF0000"/>
              </a:solidFill>
            </a:endParaRPr>
          </a:p>
          <a:p>
            <a:pPr marL="571500" lvl="1" indent="0" fontAlgn="base">
              <a:buNone/>
            </a:pPr>
            <a:r>
              <a:rPr lang="en-US" dirty="0">
                <a:solidFill>
                  <a:schemeClr val="accent1"/>
                </a:solidFill>
              </a:rPr>
              <a:t>Take a cup of black drip coffee</a:t>
            </a:r>
          </a:p>
          <a:p>
            <a:pPr marL="571500" lvl="1" indent="0" fontAlgn="base">
              <a:buNone/>
            </a:pPr>
            <a:r>
              <a:rPr lang="en-US" dirty="0">
                <a:solidFill>
                  <a:schemeClr val="accent1"/>
                </a:solidFill>
              </a:rPr>
              <a:t>Put some ice cubes to cool it down.</a:t>
            </a:r>
          </a:p>
          <a:p>
            <a:pPr marL="571500" lvl="1" indent="0" fontAlgn="base">
              <a:buNone/>
            </a:pPr>
            <a:r>
              <a:rPr lang="en-US" dirty="0">
                <a:solidFill>
                  <a:schemeClr val="accent1"/>
                </a:solidFill>
              </a:rPr>
              <a:t>Immediately close your eyes for 25 min. power nap.</a:t>
            </a:r>
          </a:p>
          <a:p>
            <a:pPr marL="571500" lvl="1" indent="0" fontAlgn="base">
              <a:buNone/>
            </a:pPr>
            <a:r>
              <a:rPr lang="en-US" dirty="0">
                <a:solidFill>
                  <a:schemeClr val="accent1"/>
                </a:solidFill>
              </a:rPr>
              <a:t>As a result, you have energy for 4 hours.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accent1"/>
                </a:solidFill>
              </a:rPr>
              <a:t>	(stage ½ removes adenosine from cortex, caffeine locks in to 	receptor sites, good for 4 hours.)</a:t>
            </a:r>
            <a:endParaRPr lang="en-US" sz="40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r>
              <a:rPr lang="en-US" dirty="0">
                <a:solidFill>
                  <a:schemeClr val="accent1"/>
                </a:solidFill>
              </a:rPr>
              <a:t>Morning naps can make you more creative. (</a:t>
            </a:r>
            <a:r>
              <a:rPr lang="en-US" b="1" i="1" dirty="0">
                <a:solidFill>
                  <a:srgbClr val="FF0000"/>
                </a:solidFill>
              </a:rPr>
              <a:t>between 09.00-10.30 or 13.00-15.00</a:t>
            </a:r>
            <a:r>
              <a:rPr lang="en-US" dirty="0">
                <a:solidFill>
                  <a:schemeClr val="accent1"/>
                </a:solidFill>
              </a:rPr>
              <a:t>-then a slight body temperature drop/also at 22.30 which releases melatonin at perfect times)</a:t>
            </a:r>
            <a:endParaRPr lang="en-US" sz="40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br>
              <a:rPr lang="en-US" sz="2400" dirty="0"/>
            </a:b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94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5-step Action Plan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168304" y="1233910"/>
            <a:ext cx="9348784" cy="512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Stick to a regular sleep schedule.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Stop caffeine by 14 hrs.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Stop alcohol 3 hours before bed time (1 drink=1 hour)- good luck with that!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Stop exercising 4 hours before bed time.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Get 15 min. of sunlight in the morning</a:t>
            </a:r>
          </a:p>
          <a:p>
            <a:pPr marL="571500" lvl="1" indent="0" fontAlgn="base">
              <a:buNone/>
            </a:pPr>
            <a:r>
              <a:rPr lang="en-US" sz="3200" dirty="0">
                <a:solidFill>
                  <a:schemeClr val="accent1"/>
                </a:solidFill>
              </a:rPr>
              <a:t>to reduce sleepiness (turns off melatonin)</a:t>
            </a:r>
          </a:p>
          <a:p>
            <a:pPr marL="114300" indent="0" fontAlgn="base">
              <a:buNone/>
            </a:pPr>
            <a:br>
              <a:rPr lang="en-US" sz="2400" dirty="0">
                <a:solidFill>
                  <a:schemeClr val="accent1"/>
                </a:solidFill>
              </a:rPr>
            </a:br>
            <a:endParaRPr lang="en-US" sz="2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3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Sleep </a:t>
            </a:r>
            <a:r>
              <a:rPr lang="nl-NL" dirty="0">
                <a:solidFill>
                  <a:srgbClr val="C00000"/>
                </a:solidFill>
              </a:rPr>
              <a:t>Deprivation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168304" y="1233910"/>
            <a:ext cx="9348784" cy="512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Immune system failure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Diabetes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Cancer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Obesity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Memory loss</a:t>
            </a:r>
          </a:p>
          <a:p>
            <a:pPr marL="114300" indent="0" fontAlgn="base">
              <a:buNone/>
            </a:pPr>
            <a:r>
              <a:rPr lang="en-US" sz="3600" dirty="0">
                <a:solidFill>
                  <a:schemeClr val="accent1"/>
                </a:solidFill>
              </a:rPr>
              <a:t>Depression</a:t>
            </a:r>
          </a:p>
          <a:p>
            <a:pPr marL="114300" indent="0" fontAlgn="base">
              <a:buNone/>
            </a:pPr>
            <a:endParaRPr lang="en-US" sz="2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591214" y="409904"/>
            <a:ext cx="8229600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Sleep</a:t>
            </a:r>
            <a:endParaRPr dirty="0"/>
          </a:p>
        </p:txBody>
      </p:sp>
      <p:sp>
        <p:nvSpPr>
          <p:cNvPr id="108" name="Google Shape;108;p3"/>
          <p:cNvSpPr/>
          <p:nvPr/>
        </p:nvSpPr>
        <p:spPr>
          <a:xfrm>
            <a:off x="3810000" y="1858963"/>
            <a:ext cx="4572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1591214" y="1858963"/>
            <a:ext cx="905318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36 % of your life is spent sleeping.  So if you are lucky and likely to live to 90, 32 years will have been entirely at sleep (on average).</a:t>
            </a:r>
            <a:endParaRPr lang="en-US" sz="32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changing sleep patterns precede mental illness.  They are physically linked in the brain!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Russell Foster: Why do we sleep? | TED Talk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E036EA26-351E-CDE3-888D-0D0F1D98B1F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591214" y="409904"/>
            <a:ext cx="8229600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Big Lies</a:t>
            </a:r>
            <a:endParaRPr dirty="0"/>
          </a:p>
        </p:txBody>
      </p:sp>
      <p:sp>
        <p:nvSpPr>
          <p:cNvPr id="108" name="Google Shape;108;p3"/>
          <p:cNvSpPr/>
          <p:nvPr/>
        </p:nvSpPr>
        <p:spPr>
          <a:xfrm>
            <a:off x="3810000" y="1858963"/>
            <a:ext cx="4572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1569407" y="1756325"/>
            <a:ext cx="905318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Lie #1:  I am too busy to sleep.</a:t>
            </a:r>
            <a:endParaRPr lang="en-US" b="1" dirty="0">
              <a:solidFill>
                <a:schemeClr val="accent1"/>
              </a:solidFill>
              <a:effectLst/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Fact:  Sleep is when we heal physically, emotionally, and spiritually</a:t>
            </a:r>
            <a:endParaRPr lang="en-US" sz="2800" b="0" dirty="0">
              <a:solidFill>
                <a:schemeClr val="accent1"/>
              </a:solidFill>
              <a:effectLst/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40 min. less sleep = 30% less brain power the following day.</a:t>
            </a:r>
            <a:endParaRPr lang="en-US" sz="2800" b="0" dirty="0">
              <a:solidFill>
                <a:schemeClr val="accent1"/>
              </a:solidFill>
              <a:effectLst/>
            </a:endParaRPr>
          </a:p>
          <a:p>
            <a:pPr marL="11430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</a:rPr>
              <a:t>Lie #2: People who sleep more are lazy.</a:t>
            </a:r>
            <a:endParaRPr lang="en-US" b="1" dirty="0">
              <a:solidFill>
                <a:schemeClr val="accent1"/>
              </a:solidFill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Fact:  People who sleep more are smart.  Top performers prioritize their sleep.</a:t>
            </a:r>
            <a:endParaRPr lang="en-US" sz="28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br>
              <a:rPr lang="en-US" sz="1800" dirty="0"/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E036EA26-351E-CDE3-888D-0D0F1D98B1F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23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591214" y="409904"/>
            <a:ext cx="8229600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Big Lies</a:t>
            </a:r>
            <a:endParaRPr dirty="0"/>
          </a:p>
        </p:txBody>
      </p:sp>
      <p:sp>
        <p:nvSpPr>
          <p:cNvPr id="108" name="Google Shape;108;p3"/>
          <p:cNvSpPr/>
          <p:nvPr/>
        </p:nvSpPr>
        <p:spPr>
          <a:xfrm>
            <a:off x="3810000" y="1858963"/>
            <a:ext cx="4572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1569407" y="1756325"/>
            <a:ext cx="905318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</a:rPr>
              <a:t>Lie #3:  I need 7-8 hours of sleep.</a:t>
            </a:r>
            <a:endParaRPr lang="en-US" b="1" dirty="0">
              <a:solidFill>
                <a:schemeClr val="accent1"/>
              </a:solidFill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Fact:  Everyone has an individual sleep schedule based on their chronotype= an individual body clock indicating when they prefer to sleep. (early bird, middle, night owls)</a:t>
            </a:r>
            <a:endParaRPr lang="en-US" sz="2800" dirty="0">
              <a:solidFill>
                <a:schemeClr val="accent1"/>
              </a:solidFill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Consistency= less sleep needed.</a:t>
            </a:r>
          </a:p>
          <a:p>
            <a:pPr marL="11430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dirty="0">
                <a:solidFill>
                  <a:schemeClr val="accent1"/>
                </a:solidFill>
                <a:latin typeface="Calibri" panose="020F0502020204030204" pitchFamily="34" charset="0"/>
              </a:rPr>
              <a:t>Lie #4: night-waking is normal.</a:t>
            </a:r>
            <a:endParaRPr lang="en-US" b="1" dirty="0">
              <a:solidFill>
                <a:schemeClr val="accent1"/>
              </a:solidFill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Fact:  Night-waking isn’t necessarily good sleep.  During REM our brain usus as much glucose as when you’re awake.</a:t>
            </a:r>
            <a:endParaRPr lang="en-US" sz="2800" dirty="0">
              <a:solidFill>
                <a:schemeClr val="accent1"/>
              </a:solidFill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solidFill>
                <a:schemeClr val="accent1"/>
              </a:solidFill>
            </a:endParaRPr>
          </a:p>
          <a:p>
            <a:pPr marL="114300" indent="0">
              <a:buNone/>
            </a:pPr>
            <a:br>
              <a:rPr lang="en-US" sz="1800" dirty="0"/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E036EA26-351E-CDE3-888D-0D0F1D98B1F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9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591214" y="409904"/>
            <a:ext cx="8229600" cy="1647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Big Lies</a:t>
            </a:r>
            <a:endParaRPr dirty="0"/>
          </a:p>
        </p:txBody>
      </p:sp>
      <p:sp>
        <p:nvSpPr>
          <p:cNvPr id="108" name="Google Shape;108;p3"/>
          <p:cNvSpPr/>
          <p:nvPr/>
        </p:nvSpPr>
        <p:spPr>
          <a:xfrm>
            <a:off x="3810000" y="1858963"/>
            <a:ext cx="4572000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1591214" y="1737664"/>
            <a:ext cx="905318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Lie #5: One needs an alarm clock.</a:t>
            </a:r>
            <a:endParaRPr lang="en-US" sz="3200" b="1" dirty="0">
              <a:solidFill>
                <a:schemeClr val="accent1"/>
              </a:solidFill>
              <a:effectLst/>
            </a:endParaRPr>
          </a:p>
          <a:p>
            <a:pPr marL="571500" lvl="1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Fact:  Go to sleep at the right time and wake up at the right time= no alarm clock (except w</a:t>
            </a:r>
            <a:r>
              <a:rPr lang="en-US" sz="3200" dirty="0">
                <a:solidFill>
                  <a:schemeClr val="accent1"/>
                </a:solidFill>
                <a:latin typeface="Calibri" panose="020F0502020204030204" pitchFamily="34" charset="0"/>
              </a:rPr>
              <a:t>ith</a:t>
            </a:r>
            <a:r>
              <a:rPr lang="en-US" sz="32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 jet lag)</a:t>
            </a:r>
            <a:br>
              <a:rPr lang="en-US" sz="1800" dirty="0"/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0" name="Google Shape;1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E036EA26-351E-CDE3-888D-0D0F1D98B1F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5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752600" y="74517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Microsleeps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849438" y="163512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Microsleeps often occur- an average of 31% of drivers (at one point in their lives) experience these resulting in approximately 100,000 accidents/year   (in USA)</a:t>
            </a:r>
            <a:endParaRPr lang="en-US" sz="36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Sleep for dummy’s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849438" y="1635126"/>
            <a:ext cx="908604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Sleep for dummy’s: </a:t>
            </a:r>
          </a:p>
          <a:p>
            <a:pPr indent="-457200">
              <a:spcBef>
                <a:spcPts val="0"/>
              </a:spcBef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dark room </a:t>
            </a:r>
          </a:p>
          <a:p>
            <a:pPr indent="-457200">
              <a:spcBef>
                <a:spcPts val="0"/>
              </a:spcBef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slightly cool bedroom</a:t>
            </a:r>
          </a:p>
          <a:p>
            <a:pPr indent="-457200">
              <a:spcBef>
                <a:spcPts val="0"/>
              </a:spcBef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decrease light ½ </a:t>
            </a:r>
            <a:r>
              <a:rPr lang="en-US" sz="40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hr</a:t>
            </a: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before bed</a:t>
            </a:r>
          </a:p>
          <a:p>
            <a:pPr indent="-457200">
              <a:spcBef>
                <a:spcPts val="0"/>
              </a:spcBef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decrease computer/light for brushing teeth</a:t>
            </a:r>
          </a:p>
          <a:p>
            <a:pPr indent="-457200">
              <a:spcBef>
                <a:spcPts val="0"/>
              </a:spcBef>
            </a:pPr>
            <a:r>
              <a:rPr lang="en-US" sz="40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ditch the phones</a:t>
            </a:r>
            <a:endParaRPr lang="en-US" sz="40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8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Sleep disruption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849438" y="1635126"/>
            <a:ext cx="8852774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Association between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mental health/illness </a:t>
            </a:r>
            <a:r>
              <a:rPr lang="en-US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sleep disruption</a:t>
            </a:r>
            <a:r>
              <a:rPr lang="en-US" sz="32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changing sleep patterns precede mental illness.  They are physically linked in the brain!</a:t>
            </a:r>
            <a:endParaRPr lang="en-US" sz="32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9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16"/>
          <p:cNvSpPr txBox="1">
            <a:spLocks noGrp="1"/>
          </p:cNvSpPr>
          <p:nvPr>
            <p:ph type="title"/>
          </p:nvPr>
        </p:nvSpPr>
        <p:spPr>
          <a:xfrm>
            <a:off x="1981200" y="12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nl-NL" dirty="0">
                <a:solidFill>
                  <a:srgbClr val="C00000"/>
                </a:solidFill>
              </a:rPr>
              <a:t>The Science of Sleep</a:t>
            </a:r>
            <a:endParaRPr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6"/>
          <p:cNvSpPr txBox="1">
            <a:spLocks noGrp="1"/>
          </p:cNvSpPr>
          <p:nvPr>
            <p:ph type="body" idx="1"/>
          </p:nvPr>
        </p:nvSpPr>
        <p:spPr>
          <a:xfrm>
            <a:off x="1168304" y="1233910"/>
            <a:ext cx="9348784" cy="512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When you are sleep deprived, your reaction time slows down by almost 33%.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You can’t perform at your best when you are sleep deprived.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Internal sleep ’thieves’ examples are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caffeine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 (1/2 life of 6-8 hours) and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alcohol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 (affects deep sleep)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External sleep ‘thieves’ example is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bed partners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.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Alcohol affects deep sleep stages. It has 6-8 hours of half life in your body.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Physical effects of lack of sleep: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Testosterone levels 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for men decrease,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menstrual cycles 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thrown off for women, more pain sensation in body.</a:t>
            </a:r>
            <a:endParaRPr lang="en-US" sz="4000" b="0" dirty="0">
              <a:solidFill>
                <a:schemeClr val="accent1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Cognitive effects of lack of sleep: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think slower</a:t>
            </a:r>
            <a:endParaRPr lang="en-US" sz="4000" b="1" i="1" dirty="0">
              <a:solidFill>
                <a:srgbClr val="FF0000"/>
              </a:solidFill>
              <a:effectLst/>
            </a:endParaRPr>
          </a:p>
          <a:p>
            <a:pPr marL="114300" indent="0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Emotional: more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depressed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, more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anxious</a:t>
            </a:r>
            <a:r>
              <a:rPr lang="en-US" sz="4000" b="0" i="0" u="none" strike="noStrike" dirty="0"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, neutral stimuli rated </a:t>
            </a:r>
            <a:r>
              <a:rPr lang="en-US" sz="4000" b="1" i="1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negative</a:t>
            </a:r>
            <a:br>
              <a:rPr lang="en-US" sz="2400" dirty="0"/>
            </a:b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15" name="Google Shape;515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</a:t>
            </a:fld>
            <a:endParaRPr sz="1200" b="0" i="0" u="none" strike="noStrike" cap="none">
              <a:solidFill>
                <a:srgbClr val="595959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" name="Picture 1" descr="Brain.png">
            <a:extLst>
              <a:ext uri="{FF2B5EF4-FFF2-40B4-BE49-F238E27FC236}">
                <a16:creationId xmlns:a16="http://schemas.microsoft.com/office/drawing/2014/main" id="{074F61BA-64FE-A288-AAF9-D94BE5F1588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30204" y="5937994"/>
            <a:ext cx="836712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0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14873</TotalTime>
  <Words>706</Words>
  <Application>Microsoft Office PowerPoint</Application>
  <PresentationFormat>Widescreen</PresentationFormat>
  <Paragraphs>83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Palatino Linotype</vt:lpstr>
      <vt:lpstr>Noto Sans Symbols</vt:lpstr>
      <vt:lpstr>Century Gothic</vt:lpstr>
      <vt:lpstr>Arial</vt:lpstr>
      <vt:lpstr>Office Theme</vt:lpstr>
      <vt:lpstr>PowerPoint Presentation</vt:lpstr>
      <vt:lpstr>Sleep</vt:lpstr>
      <vt:lpstr>Big Lies</vt:lpstr>
      <vt:lpstr>Big Lies</vt:lpstr>
      <vt:lpstr>Big Lies</vt:lpstr>
      <vt:lpstr>Microsleeps</vt:lpstr>
      <vt:lpstr>Sleep for dummy’s</vt:lpstr>
      <vt:lpstr>Sleep disruption</vt:lpstr>
      <vt:lpstr>The Science of Sleep</vt:lpstr>
      <vt:lpstr>The Power of Naps</vt:lpstr>
      <vt:lpstr>5-step Action Plan</vt:lpstr>
      <vt:lpstr>Sleep Deprivation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Oliver</dc:creator>
  <cp:lastModifiedBy>Jeroen Postma</cp:lastModifiedBy>
  <cp:revision>13</cp:revision>
  <dcterms:created xsi:type="dcterms:W3CDTF">2021-01-13T08:39:20Z</dcterms:created>
  <dcterms:modified xsi:type="dcterms:W3CDTF">2024-03-31T12:29:13Z</dcterms:modified>
</cp:coreProperties>
</file>