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3"/>
  </p:notesMasterIdLst>
  <p:handoutMasterIdLst>
    <p:handoutMasterId r:id="rId54"/>
  </p:handoutMasterIdLst>
  <p:sldIdLst>
    <p:sldId id="256" r:id="rId2"/>
    <p:sldId id="302" r:id="rId3"/>
    <p:sldId id="309" r:id="rId4"/>
    <p:sldId id="261" r:id="rId5"/>
    <p:sldId id="326" r:id="rId6"/>
    <p:sldId id="333" r:id="rId7"/>
    <p:sldId id="332" r:id="rId8"/>
    <p:sldId id="260" r:id="rId9"/>
    <p:sldId id="344" r:id="rId10"/>
    <p:sldId id="320" r:id="rId11"/>
    <p:sldId id="334" r:id="rId12"/>
    <p:sldId id="345" r:id="rId13"/>
    <p:sldId id="348" r:id="rId14"/>
    <p:sldId id="321" r:id="rId15"/>
    <p:sldId id="323" r:id="rId16"/>
    <p:sldId id="329" r:id="rId17"/>
    <p:sldId id="324" r:id="rId18"/>
    <p:sldId id="351" r:id="rId19"/>
    <p:sldId id="352" r:id="rId20"/>
    <p:sldId id="327" r:id="rId21"/>
    <p:sldId id="349" r:id="rId22"/>
    <p:sldId id="328" r:id="rId23"/>
    <p:sldId id="325" r:id="rId24"/>
    <p:sldId id="353" r:id="rId25"/>
    <p:sldId id="258" r:id="rId26"/>
    <p:sldId id="259" r:id="rId27"/>
    <p:sldId id="354" r:id="rId28"/>
    <p:sldId id="335" r:id="rId29"/>
    <p:sldId id="312" r:id="rId30"/>
    <p:sldId id="338" r:id="rId31"/>
    <p:sldId id="322" r:id="rId32"/>
    <p:sldId id="339" r:id="rId33"/>
    <p:sldId id="340" r:id="rId34"/>
    <p:sldId id="341" r:id="rId35"/>
    <p:sldId id="331" r:id="rId36"/>
    <p:sldId id="343" r:id="rId37"/>
    <p:sldId id="314" r:id="rId38"/>
    <p:sldId id="330" r:id="rId39"/>
    <p:sldId id="313" r:id="rId40"/>
    <p:sldId id="317" r:id="rId41"/>
    <p:sldId id="336" r:id="rId42"/>
    <p:sldId id="318" r:id="rId43"/>
    <p:sldId id="263" r:id="rId44"/>
    <p:sldId id="337" r:id="rId45"/>
    <p:sldId id="319" r:id="rId46"/>
    <p:sldId id="310" r:id="rId47"/>
    <p:sldId id="316" r:id="rId48"/>
    <p:sldId id="342" r:id="rId49"/>
    <p:sldId id="350" r:id="rId50"/>
    <p:sldId id="304" r:id="rId51"/>
    <p:sldId id="257" r:id="rId52"/>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oen postma" initials="jp" lastIdx="1" clrIdx="0">
    <p:extLst>
      <p:ext uri="{19B8F6BF-5375-455C-9EA6-DF929625EA0E}">
        <p15:presenceInfo xmlns:p15="http://schemas.microsoft.com/office/powerpoint/2012/main" userId="66b58ba14edb95f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 d="1"/>
        <a:sy n="1" d="1"/>
      </p:scale>
      <p:origin x="0" y="0"/>
    </p:cViewPr>
  </p:notesTextViewPr>
  <p:notesViewPr>
    <p:cSldViewPr>
      <p:cViewPr varScale="1">
        <p:scale>
          <a:sx n="62" d="100"/>
          <a:sy n="62" d="100"/>
        </p:scale>
        <p:origin x="-3402" y="-84"/>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363" cy="511731"/>
          </a:xfrm>
          <a:prstGeom prst="rect">
            <a:avLst/>
          </a:prstGeom>
        </p:spPr>
        <p:txBody>
          <a:bodyPr vert="horz" lIns="99048" tIns="49524" rIns="99048" bIns="49524" rtlCol="0"/>
          <a:lstStyle>
            <a:lvl1pPr algn="l">
              <a:defRPr sz="1300"/>
            </a:lvl1pPr>
          </a:lstStyle>
          <a:p>
            <a:r>
              <a:rPr lang="nl-NL" dirty="0"/>
              <a:t>Cursus Brein en Neuroplasticiteit: introductie in de functionele neurologie</a:t>
            </a:r>
          </a:p>
        </p:txBody>
      </p:sp>
      <p:sp>
        <p:nvSpPr>
          <p:cNvPr id="3" name="Date Placeholder 2"/>
          <p:cNvSpPr>
            <a:spLocks noGrp="1"/>
          </p:cNvSpPr>
          <p:nvPr>
            <p:ph type="dt" sz="quarter" idx="1"/>
          </p:nvPr>
        </p:nvSpPr>
        <p:spPr>
          <a:xfrm>
            <a:off x="4021295" y="1"/>
            <a:ext cx="3076363" cy="511731"/>
          </a:xfrm>
          <a:prstGeom prst="rect">
            <a:avLst/>
          </a:prstGeom>
        </p:spPr>
        <p:txBody>
          <a:bodyPr vert="horz" lIns="99048" tIns="49524" rIns="99048" bIns="49524" rtlCol="0"/>
          <a:lstStyle>
            <a:lvl1pPr algn="r">
              <a:defRPr sz="1300"/>
            </a:lvl1pPr>
          </a:lstStyle>
          <a:p>
            <a:r>
              <a:rPr lang="nl-NL" dirty="0"/>
              <a:t>12-03-2016</a:t>
            </a:r>
          </a:p>
        </p:txBody>
      </p:sp>
      <p:sp>
        <p:nvSpPr>
          <p:cNvPr id="4" name="Footer Placeholder 3"/>
          <p:cNvSpPr>
            <a:spLocks noGrp="1"/>
          </p:cNvSpPr>
          <p:nvPr>
            <p:ph type="ftr" sz="quarter" idx="2"/>
          </p:nvPr>
        </p:nvSpPr>
        <p:spPr>
          <a:xfrm>
            <a:off x="1" y="9721107"/>
            <a:ext cx="3076363" cy="511731"/>
          </a:xfrm>
          <a:prstGeom prst="rect">
            <a:avLst/>
          </a:prstGeom>
        </p:spPr>
        <p:txBody>
          <a:bodyPr vert="horz" lIns="99048" tIns="49524" rIns="99048" bIns="49524" rtlCol="0" anchor="b"/>
          <a:lstStyle>
            <a:lvl1pPr algn="l">
              <a:defRPr sz="1300"/>
            </a:lvl1pPr>
          </a:lstStyle>
          <a:p>
            <a:r>
              <a:rPr lang="nl-NL" dirty="0" err="1"/>
              <a:t>Peripheral</a:t>
            </a:r>
            <a:r>
              <a:rPr lang="nl-NL" dirty="0"/>
              <a:t> Nervous System &amp; </a:t>
            </a:r>
            <a:r>
              <a:rPr lang="nl-NL" dirty="0" err="1"/>
              <a:t>Nutrition</a:t>
            </a:r>
            <a:endParaRPr lang="nl-NL" dirty="0"/>
          </a:p>
        </p:txBody>
      </p:sp>
      <p:sp>
        <p:nvSpPr>
          <p:cNvPr id="5" name="Slide Number Placeholder 4"/>
          <p:cNvSpPr>
            <a:spLocks noGrp="1"/>
          </p:cNvSpPr>
          <p:nvPr>
            <p:ph type="sldNum" sz="quarter" idx="3"/>
          </p:nvPr>
        </p:nvSpPr>
        <p:spPr>
          <a:xfrm>
            <a:off x="4021295" y="9721107"/>
            <a:ext cx="3076363" cy="511731"/>
          </a:xfrm>
          <a:prstGeom prst="rect">
            <a:avLst/>
          </a:prstGeom>
        </p:spPr>
        <p:txBody>
          <a:bodyPr vert="horz" lIns="99048" tIns="49524" rIns="99048" bIns="49524" rtlCol="0" anchor="b"/>
          <a:lstStyle>
            <a:lvl1pPr algn="r">
              <a:defRPr sz="1300"/>
            </a:lvl1pPr>
          </a:lstStyle>
          <a:p>
            <a:fld id="{FEE76FC8-9468-4A6A-A0D8-A0687EF42AC4}" type="slidenum">
              <a:rPr lang="nl-NL" smtClean="0"/>
              <a:t>‹#›</a:t>
            </a:fld>
            <a:endParaRPr lang="nl-NL"/>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8775" y="9703766"/>
            <a:ext cx="2385332" cy="495978"/>
          </a:xfrm>
          <a:prstGeom prst="rect">
            <a:avLst/>
          </a:prstGeom>
        </p:spPr>
      </p:pic>
    </p:spTree>
    <p:extLst>
      <p:ext uri="{BB962C8B-B14F-4D97-AF65-F5344CB8AC3E}">
        <p14:creationId xmlns:p14="http://schemas.microsoft.com/office/powerpoint/2010/main" val="37219136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363" cy="511731"/>
          </a:xfrm>
          <a:prstGeom prst="rect">
            <a:avLst/>
          </a:prstGeom>
        </p:spPr>
        <p:txBody>
          <a:bodyPr vert="horz" lIns="99048" tIns="49524" rIns="99048" bIns="49524" rtlCol="0"/>
          <a:lstStyle>
            <a:lvl1pPr algn="l">
              <a:defRPr sz="1300"/>
            </a:lvl1pPr>
          </a:lstStyle>
          <a:p>
            <a:endParaRPr lang="nl-NL"/>
          </a:p>
        </p:txBody>
      </p:sp>
      <p:sp>
        <p:nvSpPr>
          <p:cNvPr id="3" name="Date Placeholder 2"/>
          <p:cNvSpPr>
            <a:spLocks noGrp="1"/>
          </p:cNvSpPr>
          <p:nvPr>
            <p:ph type="dt" idx="1"/>
          </p:nvPr>
        </p:nvSpPr>
        <p:spPr>
          <a:xfrm>
            <a:off x="4021295" y="1"/>
            <a:ext cx="3076363" cy="511731"/>
          </a:xfrm>
          <a:prstGeom prst="rect">
            <a:avLst/>
          </a:prstGeom>
        </p:spPr>
        <p:txBody>
          <a:bodyPr vert="horz" lIns="99048" tIns="49524" rIns="99048" bIns="49524" rtlCol="0"/>
          <a:lstStyle>
            <a:lvl1pPr algn="r">
              <a:defRPr sz="1300"/>
            </a:lvl1pPr>
          </a:lstStyle>
          <a:p>
            <a:fld id="{57066FCA-A117-4DF9-911F-80358963954C}" type="datetimeFigureOut">
              <a:rPr lang="nl-NL" smtClean="0"/>
              <a:t>9-7-2024</a:t>
            </a:fld>
            <a:endParaRPr lang="nl-NL"/>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nl-NL"/>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1" y="9721107"/>
            <a:ext cx="3076363" cy="511731"/>
          </a:xfrm>
          <a:prstGeom prst="rect">
            <a:avLst/>
          </a:prstGeom>
        </p:spPr>
        <p:txBody>
          <a:bodyPr vert="horz" lIns="99048" tIns="49524" rIns="99048" bIns="49524" rtlCol="0" anchor="b"/>
          <a:lstStyle>
            <a:lvl1pPr algn="l">
              <a:defRPr sz="1300"/>
            </a:lvl1pPr>
          </a:lstStyle>
          <a:p>
            <a:endParaRPr lang="nl-NL"/>
          </a:p>
        </p:txBody>
      </p:sp>
      <p:sp>
        <p:nvSpPr>
          <p:cNvPr id="7" name="Slide Number Placeholder 6"/>
          <p:cNvSpPr>
            <a:spLocks noGrp="1"/>
          </p:cNvSpPr>
          <p:nvPr>
            <p:ph type="sldNum" sz="quarter" idx="5"/>
          </p:nvPr>
        </p:nvSpPr>
        <p:spPr>
          <a:xfrm>
            <a:off x="4021295" y="9721107"/>
            <a:ext cx="3076363" cy="511731"/>
          </a:xfrm>
          <a:prstGeom prst="rect">
            <a:avLst/>
          </a:prstGeom>
        </p:spPr>
        <p:txBody>
          <a:bodyPr vert="horz" lIns="99048" tIns="49524" rIns="99048" bIns="49524" rtlCol="0" anchor="b"/>
          <a:lstStyle>
            <a:lvl1pPr algn="r">
              <a:defRPr sz="1300"/>
            </a:lvl1pPr>
          </a:lstStyle>
          <a:p>
            <a:fld id="{7C9608E6-5120-4CDB-87A1-F15B67C2D445}" type="slidenum">
              <a:rPr lang="nl-NL" smtClean="0"/>
              <a:t>‹#›</a:t>
            </a:fld>
            <a:endParaRPr lang="nl-NL"/>
          </a:p>
        </p:txBody>
      </p:sp>
    </p:spTree>
    <p:extLst>
      <p:ext uri="{BB962C8B-B14F-4D97-AF65-F5344CB8AC3E}">
        <p14:creationId xmlns:p14="http://schemas.microsoft.com/office/powerpoint/2010/main" val="4187284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Inervates </a:t>
            </a:r>
            <a:r>
              <a:rPr lang="en-US" b="1">
                <a:latin typeface="Calibri" charset="0"/>
              </a:rPr>
              <a:t>cranial motor nuclei bilaterally</a:t>
            </a:r>
            <a:r>
              <a:rPr lang="en-US">
                <a:latin typeface="Calibri" charset="0"/>
              </a:rPr>
              <a:t> with the exception of the lower motor nuclei of the VII and XI which are innervated only unilaterally by the contralateral cortex. The corticobulbar tract innvervates directly the cranial nerves V, VII, XI and XII, and contributes to the motor regions of the IX and X (nucleus ambiguus) cranial nerves. It does not innervate the III, IV and VI (MLF)</a:t>
            </a:r>
            <a:r>
              <a:rPr lang="es-ES_tradnl">
                <a:latin typeface="Calibri" charset="0"/>
              </a:rPr>
              <a:t> </a:t>
            </a:r>
            <a:endParaRPr lang="en-US">
              <a:latin typeface="Calibri" charset="0"/>
            </a:endParaRPr>
          </a:p>
        </p:txBody>
      </p:sp>
      <p:sp>
        <p:nvSpPr>
          <p:cNvPr id="4" name="Slide Number Placeholder 3"/>
          <p:cNvSpPr>
            <a:spLocks noGrp="1"/>
          </p:cNvSpPr>
          <p:nvPr>
            <p:ph type="sldNum" sz="quarter" idx="5"/>
          </p:nvPr>
        </p:nvSpPr>
        <p:spPr/>
        <p:txBody>
          <a:bodyPr/>
          <a:lstStyle/>
          <a:p>
            <a:pPr>
              <a:defRPr/>
            </a:pPr>
            <a:fld id="{AEC72622-BAEA-A240-91EA-B4E482759A6F}" type="slidenum">
              <a:rPr lang="nl-NL" smtClean="0"/>
              <a:pPr>
                <a:defRPr/>
              </a:pPr>
              <a:t>5</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Inervates </a:t>
            </a:r>
            <a:r>
              <a:rPr lang="en-US" b="1">
                <a:latin typeface="Calibri" charset="0"/>
              </a:rPr>
              <a:t>cranial motor nuclei bilaterally</a:t>
            </a:r>
            <a:r>
              <a:rPr lang="en-US">
                <a:latin typeface="Calibri" charset="0"/>
              </a:rPr>
              <a:t> with the exception of the lower motor nuclei of the VII and XI which are innervated only unilaterally by the contralateral cortex. The corticobulbar tract innvervates directly the cranial nerves V, VII, XI and XII, and contributes to the motor regions of the IX and X (nucleus ambiguus) cranial nerves. It does not innervate the III, IV and VI (MLF)</a:t>
            </a:r>
            <a:r>
              <a:rPr lang="es-ES_tradnl">
                <a:latin typeface="Calibri" charset="0"/>
              </a:rPr>
              <a:t> </a:t>
            </a:r>
            <a:endParaRPr lang="en-US">
              <a:latin typeface="Calibri" charset="0"/>
            </a:endParaRPr>
          </a:p>
        </p:txBody>
      </p:sp>
      <p:sp>
        <p:nvSpPr>
          <p:cNvPr id="4" name="Slide Number Placeholder 3"/>
          <p:cNvSpPr>
            <a:spLocks noGrp="1"/>
          </p:cNvSpPr>
          <p:nvPr>
            <p:ph type="sldNum" sz="quarter" idx="5"/>
          </p:nvPr>
        </p:nvSpPr>
        <p:spPr/>
        <p:txBody>
          <a:bodyPr/>
          <a:lstStyle/>
          <a:p>
            <a:pPr>
              <a:defRPr/>
            </a:pPr>
            <a:fld id="{AEC72622-BAEA-A240-91EA-B4E482759A6F}" type="slidenum">
              <a:rPr lang="nl-NL" smtClean="0"/>
              <a:pPr>
                <a:defRPr/>
              </a:pPr>
              <a:t>16</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Inervates </a:t>
            </a:r>
            <a:r>
              <a:rPr lang="en-US" b="1">
                <a:latin typeface="Calibri" charset="0"/>
              </a:rPr>
              <a:t>cranial motor nuclei bilaterally</a:t>
            </a:r>
            <a:r>
              <a:rPr lang="en-US">
                <a:latin typeface="Calibri" charset="0"/>
              </a:rPr>
              <a:t> with the exception of the lower motor nuclei of the VII and XI which are innervated only unilaterally by the contralateral cortex. The corticobulbar tract innvervates directly the cranial nerves V, VII, XI and XII, and contributes to the motor regions of the IX and X (nucleus ambiguus) cranial nerves. It does not innervate the III, IV and VI (MLF)</a:t>
            </a:r>
            <a:r>
              <a:rPr lang="es-ES_tradnl">
                <a:latin typeface="Calibri" charset="0"/>
              </a:rPr>
              <a:t> </a:t>
            </a:r>
            <a:endParaRPr lang="en-US">
              <a:latin typeface="Calibri" charset="0"/>
            </a:endParaRPr>
          </a:p>
        </p:txBody>
      </p:sp>
      <p:sp>
        <p:nvSpPr>
          <p:cNvPr id="4" name="Slide Number Placeholder 3"/>
          <p:cNvSpPr>
            <a:spLocks noGrp="1"/>
          </p:cNvSpPr>
          <p:nvPr>
            <p:ph type="sldNum" sz="quarter" idx="5"/>
          </p:nvPr>
        </p:nvSpPr>
        <p:spPr/>
        <p:txBody>
          <a:bodyPr/>
          <a:lstStyle/>
          <a:p>
            <a:pPr>
              <a:defRPr/>
            </a:pPr>
            <a:fld id="{AEC72622-BAEA-A240-91EA-B4E482759A6F}" type="slidenum">
              <a:rPr lang="nl-NL" smtClean="0"/>
              <a:pPr>
                <a:defRPr/>
              </a:pPr>
              <a:t>17</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Inervates </a:t>
            </a:r>
            <a:r>
              <a:rPr lang="en-US" b="1">
                <a:latin typeface="Calibri" charset="0"/>
              </a:rPr>
              <a:t>cranial motor nuclei bilaterally</a:t>
            </a:r>
            <a:r>
              <a:rPr lang="en-US">
                <a:latin typeface="Calibri" charset="0"/>
              </a:rPr>
              <a:t> with the exception of the lower motor nuclei of the VII and XI which are innervated only unilaterally by the contralateral cortex. The corticobulbar tract innvervates directly the cranial nerves V, VII, XI and XII, and contributes to the motor regions of the IX and X (nucleus ambiguus) cranial nerves. It does not innervate the III, IV and VI (MLF)</a:t>
            </a:r>
            <a:r>
              <a:rPr lang="es-ES_tradnl">
                <a:latin typeface="Calibri" charset="0"/>
              </a:rPr>
              <a:t> </a:t>
            </a:r>
            <a:endParaRPr lang="en-US">
              <a:latin typeface="Calibri" charset="0"/>
            </a:endParaRPr>
          </a:p>
        </p:txBody>
      </p:sp>
      <p:sp>
        <p:nvSpPr>
          <p:cNvPr id="4" name="Slide Number Placeholder 3"/>
          <p:cNvSpPr>
            <a:spLocks noGrp="1"/>
          </p:cNvSpPr>
          <p:nvPr>
            <p:ph type="sldNum" sz="quarter" idx="5"/>
          </p:nvPr>
        </p:nvSpPr>
        <p:spPr/>
        <p:txBody>
          <a:bodyPr/>
          <a:lstStyle/>
          <a:p>
            <a:pPr>
              <a:defRPr/>
            </a:pPr>
            <a:fld id="{AEC72622-BAEA-A240-91EA-B4E482759A6F}" type="slidenum">
              <a:rPr lang="nl-NL" smtClean="0"/>
              <a:pPr>
                <a:defRPr/>
              </a:pPr>
              <a:t>18</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Inervates </a:t>
            </a:r>
            <a:r>
              <a:rPr lang="en-US" b="1">
                <a:latin typeface="Calibri" charset="0"/>
              </a:rPr>
              <a:t>cranial motor nuclei bilaterally</a:t>
            </a:r>
            <a:r>
              <a:rPr lang="en-US">
                <a:latin typeface="Calibri" charset="0"/>
              </a:rPr>
              <a:t> with the exception of the lower motor nuclei of the VII and XI which are innervated only unilaterally by the contralateral cortex. The corticobulbar tract innvervates directly the cranial nerves V, VII, XI and XII, and contributes to the motor regions of the IX and X (nucleus ambiguus) cranial nerves. It does not innervate the III, IV and VI (MLF)</a:t>
            </a:r>
            <a:r>
              <a:rPr lang="es-ES_tradnl">
                <a:latin typeface="Calibri" charset="0"/>
              </a:rPr>
              <a:t> </a:t>
            </a:r>
            <a:endParaRPr lang="en-US">
              <a:latin typeface="Calibri" charset="0"/>
            </a:endParaRPr>
          </a:p>
        </p:txBody>
      </p:sp>
      <p:sp>
        <p:nvSpPr>
          <p:cNvPr id="4" name="Slide Number Placeholder 3"/>
          <p:cNvSpPr>
            <a:spLocks noGrp="1"/>
          </p:cNvSpPr>
          <p:nvPr>
            <p:ph type="sldNum" sz="quarter" idx="5"/>
          </p:nvPr>
        </p:nvSpPr>
        <p:spPr/>
        <p:txBody>
          <a:bodyPr/>
          <a:lstStyle/>
          <a:p>
            <a:pPr>
              <a:defRPr/>
            </a:pPr>
            <a:fld id="{AEC72622-BAEA-A240-91EA-B4E482759A6F}" type="slidenum">
              <a:rPr lang="nl-NL" smtClean="0"/>
              <a:pPr>
                <a:defRPr/>
              </a:pPr>
              <a:t>19</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Inervates </a:t>
            </a:r>
            <a:r>
              <a:rPr lang="en-US" b="1">
                <a:latin typeface="Calibri" charset="0"/>
              </a:rPr>
              <a:t>cranial motor nuclei bilaterally</a:t>
            </a:r>
            <a:r>
              <a:rPr lang="en-US">
                <a:latin typeface="Calibri" charset="0"/>
              </a:rPr>
              <a:t> with the exception of the lower motor nuclei of the VII and XI which are innervated only unilaterally by the contralateral cortex. The corticobulbar tract innvervates directly the cranial nerves V, VII, XI and XII, and contributes to the motor regions of the IX and X (nucleus ambiguus) cranial nerves. It does not innervate the III, IV and VI (MLF)</a:t>
            </a:r>
            <a:r>
              <a:rPr lang="es-ES_tradnl">
                <a:latin typeface="Calibri" charset="0"/>
              </a:rPr>
              <a:t> </a:t>
            </a:r>
            <a:endParaRPr lang="en-US">
              <a:latin typeface="Calibri" charset="0"/>
            </a:endParaRPr>
          </a:p>
        </p:txBody>
      </p:sp>
      <p:sp>
        <p:nvSpPr>
          <p:cNvPr id="4" name="Slide Number Placeholder 3"/>
          <p:cNvSpPr>
            <a:spLocks noGrp="1"/>
          </p:cNvSpPr>
          <p:nvPr>
            <p:ph type="sldNum" sz="quarter" idx="5"/>
          </p:nvPr>
        </p:nvSpPr>
        <p:spPr/>
        <p:txBody>
          <a:bodyPr/>
          <a:lstStyle/>
          <a:p>
            <a:pPr>
              <a:defRPr/>
            </a:pPr>
            <a:fld id="{AEC72622-BAEA-A240-91EA-B4E482759A6F}" type="slidenum">
              <a:rPr lang="nl-NL" smtClean="0"/>
              <a:pPr>
                <a:defRPr/>
              </a:pPr>
              <a:t>20</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Inervates </a:t>
            </a:r>
            <a:r>
              <a:rPr lang="en-US" b="1">
                <a:latin typeface="Calibri" charset="0"/>
              </a:rPr>
              <a:t>cranial motor nuclei bilaterally</a:t>
            </a:r>
            <a:r>
              <a:rPr lang="en-US">
                <a:latin typeface="Calibri" charset="0"/>
              </a:rPr>
              <a:t> with the exception of the lower motor nuclei of the VII and XI which are innervated only unilaterally by the contralateral cortex. The corticobulbar tract innvervates directly the cranial nerves V, VII, XI and XII, and contributes to the motor regions of the IX and X (nucleus ambiguus) cranial nerves. It does not innervate the III, IV and VI (MLF)</a:t>
            </a:r>
            <a:r>
              <a:rPr lang="es-ES_tradnl">
                <a:latin typeface="Calibri" charset="0"/>
              </a:rPr>
              <a:t> </a:t>
            </a:r>
            <a:endParaRPr lang="en-US">
              <a:latin typeface="Calibri" charset="0"/>
            </a:endParaRPr>
          </a:p>
        </p:txBody>
      </p:sp>
      <p:sp>
        <p:nvSpPr>
          <p:cNvPr id="4" name="Slide Number Placeholder 3"/>
          <p:cNvSpPr>
            <a:spLocks noGrp="1"/>
          </p:cNvSpPr>
          <p:nvPr>
            <p:ph type="sldNum" sz="quarter" idx="5"/>
          </p:nvPr>
        </p:nvSpPr>
        <p:spPr/>
        <p:txBody>
          <a:bodyPr/>
          <a:lstStyle/>
          <a:p>
            <a:pPr>
              <a:defRPr/>
            </a:pPr>
            <a:fld id="{AEC72622-BAEA-A240-91EA-B4E482759A6F}" type="slidenum">
              <a:rPr lang="nl-NL" smtClean="0"/>
              <a:pPr>
                <a:defRPr/>
              </a:pPr>
              <a:t>22</a:t>
            </a:fld>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Inervates </a:t>
            </a:r>
            <a:r>
              <a:rPr lang="en-US" b="1">
                <a:latin typeface="Calibri" charset="0"/>
              </a:rPr>
              <a:t>cranial motor nuclei bilaterally</a:t>
            </a:r>
            <a:r>
              <a:rPr lang="en-US">
                <a:latin typeface="Calibri" charset="0"/>
              </a:rPr>
              <a:t> with the exception of the lower motor nuclei of the VII and XI which are innervated only unilaterally by the contralateral cortex. The corticobulbar tract innvervates directly the cranial nerves V, VII, XI and XII, and contributes to the motor regions of the IX and X (nucleus ambiguus) cranial nerves. It does not innervate the III, IV and VI (MLF)</a:t>
            </a:r>
            <a:r>
              <a:rPr lang="es-ES_tradnl">
                <a:latin typeface="Calibri" charset="0"/>
              </a:rPr>
              <a:t> </a:t>
            </a:r>
            <a:endParaRPr lang="en-US">
              <a:latin typeface="Calibri" charset="0"/>
            </a:endParaRPr>
          </a:p>
        </p:txBody>
      </p:sp>
      <p:sp>
        <p:nvSpPr>
          <p:cNvPr id="4" name="Slide Number Placeholder 3"/>
          <p:cNvSpPr>
            <a:spLocks noGrp="1"/>
          </p:cNvSpPr>
          <p:nvPr>
            <p:ph type="sldNum" sz="quarter" idx="5"/>
          </p:nvPr>
        </p:nvSpPr>
        <p:spPr/>
        <p:txBody>
          <a:bodyPr/>
          <a:lstStyle/>
          <a:p>
            <a:pPr>
              <a:defRPr/>
            </a:pPr>
            <a:fld id="{AEC72622-BAEA-A240-91EA-B4E482759A6F}" type="slidenum">
              <a:rPr lang="nl-NL" smtClean="0"/>
              <a:pPr>
                <a:defRPr/>
              </a:pPr>
              <a:t>23</a:t>
            </a:fld>
            <a:endParaRPr 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Inervates </a:t>
            </a:r>
            <a:r>
              <a:rPr lang="en-US" b="1">
                <a:latin typeface="Calibri" charset="0"/>
              </a:rPr>
              <a:t>cranial motor nuclei bilaterally</a:t>
            </a:r>
            <a:r>
              <a:rPr lang="en-US">
                <a:latin typeface="Calibri" charset="0"/>
              </a:rPr>
              <a:t> with the exception of the lower motor nuclei of the VII and XI which are innervated only unilaterally by the contralateral cortex. The corticobulbar tract innvervates directly the cranial nerves V, VII, XI and XII, and contributes to the motor regions of the IX and X (nucleus ambiguus) cranial nerves. It does not innervate the III, IV and VI (MLF)</a:t>
            </a:r>
            <a:r>
              <a:rPr lang="es-ES_tradnl">
                <a:latin typeface="Calibri" charset="0"/>
              </a:rPr>
              <a:t> </a:t>
            </a:r>
            <a:endParaRPr lang="en-US">
              <a:latin typeface="Calibri" charset="0"/>
            </a:endParaRPr>
          </a:p>
        </p:txBody>
      </p:sp>
      <p:sp>
        <p:nvSpPr>
          <p:cNvPr id="4" name="Slide Number Placeholder 3"/>
          <p:cNvSpPr>
            <a:spLocks noGrp="1"/>
          </p:cNvSpPr>
          <p:nvPr>
            <p:ph type="sldNum" sz="quarter" idx="5"/>
          </p:nvPr>
        </p:nvSpPr>
        <p:spPr/>
        <p:txBody>
          <a:bodyPr/>
          <a:lstStyle/>
          <a:p>
            <a:pPr>
              <a:defRPr/>
            </a:pPr>
            <a:fld id="{AEC72622-BAEA-A240-91EA-B4E482759A6F}" type="slidenum">
              <a:rPr lang="nl-NL" smtClean="0"/>
              <a:pPr>
                <a:defRPr/>
              </a:pPr>
              <a:t>31</a:t>
            </a:fld>
            <a:endParaRPr lang="nl-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Inervates </a:t>
            </a:r>
            <a:r>
              <a:rPr lang="en-US" b="1">
                <a:latin typeface="Calibri" charset="0"/>
              </a:rPr>
              <a:t>cranial motor nuclei bilaterally</a:t>
            </a:r>
            <a:r>
              <a:rPr lang="en-US">
                <a:latin typeface="Calibri" charset="0"/>
              </a:rPr>
              <a:t> with the exception of the lower motor nuclei of the VII and XI which are innervated only unilaterally by the contralateral cortex. The corticobulbar tract innvervates directly the cranial nerves V, VII, XI and XII, and contributes to the motor regions of the IX and X (nucleus ambiguus) cranial nerves. It does not innervate the III, IV and VI (MLF)</a:t>
            </a:r>
            <a:r>
              <a:rPr lang="es-ES_tradnl">
                <a:latin typeface="Calibri" charset="0"/>
              </a:rPr>
              <a:t> </a:t>
            </a:r>
            <a:endParaRPr lang="en-US">
              <a:latin typeface="Calibri" charset="0"/>
            </a:endParaRPr>
          </a:p>
        </p:txBody>
      </p:sp>
      <p:sp>
        <p:nvSpPr>
          <p:cNvPr id="4" name="Slide Number Placeholder 3"/>
          <p:cNvSpPr>
            <a:spLocks noGrp="1"/>
          </p:cNvSpPr>
          <p:nvPr>
            <p:ph type="sldNum" sz="quarter" idx="5"/>
          </p:nvPr>
        </p:nvSpPr>
        <p:spPr/>
        <p:txBody>
          <a:bodyPr/>
          <a:lstStyle/>
          <a:p>
            <a:pPr>
              <a:defRPr/>
            </a:pPr>
            <a:fld id="{AEC72622-BAEA-A240-91EA-B4E482759A6F}" type="slidenum">
              <a:rPr lang="nl-NL" smtClean="0"/>
              <a:pPr>
                <a:defRPr/>
              </a:pPr>
              <a:t>32</a:t>
            </a:fld>
            <a:endParaRPr lang="nl-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Inervates </a:t>
            </a:r>
            <a:r>
              <a:rPr lang="en-US" b="1">
                <a:latin typeface="Calibri" charset="0"/>
              </a:rPr>
              <a:t>cranial motor nuclei bilaterally</a:t>
            </a:r>
            <a:r>
              <a:rPr lang="en-US">
                <a:latin typeface="Calibri" charset="0"/>
              </a:rPr>
              <a:t> with the exception of the lower motor nuclei of the VII and XI which are innervated only unilaterally by the contralateral cortex. The corticobulbar tract innvervates directly the cranial nerves V, VII, XI and XII, and contributes to the motor regions of the IX and X (nucleus ambiguus) cranial nerves. It does not innervate the III, IV and VI (MLF)</a:t>
            </a:r>
            <a:r>
              <a:rPr lang="es-ES_tradnl">
                <a:latin typeface="Calibri" charset="0"/>
              </a:rPr>
              <a:t> </a:t>
            </a:r>
            <a:endParaRPr lang="en-US">
              <a:latin typeface="Calibri" charset="0"/>
            </a:endParaRPr>
          </a:p>
        </p:txBody>
      </p:sp>
      <p:sp>
        <p:nvSpPr>
          <p:cNvPr id="4" name="Slide Number Placeholder 3"/>
          <p:cNvSpPr>
            <a:spLocks noGrp="1"/>
          </p:cNvSpPr>
          <p:nvPr>
            <p:ph type="sldNum" sz="quarter" idx="5"/>
          </p:nvPr>
        </p:nvSpPr>
        <p:spPr/>
        <p:txBody>
          <a:bodyPr/>
          <a:lstStyle/>
          <a:p>
            <a:pPr>
              <a:defRPr/>
            </a:pPr>
            <a:fld id="{AEC72622-BAEA-A240-91EA-B4E482759A6F}" type="slidenum">
              <a:rPr lang="nl-NL" smtClean="0"/>
              <a:pPr>
                <a:defRPr/>
              </a:pPr>
              <a:t>33</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Inervates </a:t>
            </a:r>
            <a:r>
              <a:rPr lang="en-US" b="1">
                <a:latin typeface="Calibri" charset="0"/>
              </a:rPr>
              <a:t>cranial motor nuclei bilaterally</a:t>
            </a:r>
            <a:r>
              <a:rPr lang="en-US">
                <a:latin typeface="Calibri" charset="0"/>
              </a:rPr>
              <a:t> with the exception of the lower motor nuclei of the VII and XI which are innervated only unilaterally by the contralateral cortex. The corticobulbar tract innvervates directly the cranial nerves V, VII, XI and XII, and contributes to the motor regions of the IX and X (nucleus ambiguus) cranial nerves. It does not innervate the III, IV and VI (MLF)</a:t>
            </a:r>
            <a:r>
              <a:rPr lang="es-ES_tradnl">
                <a:latin typeface="Calibri" charset="0"/>
              </a:rPr>
              <a:t> </a:t>
            </a:r>
            <a:endParaRPr lang="en-US">
              <a:latin typeface="Calibri" charset="0"/>
            </a:endParaRPr>
          </a:p>
        </p:txBody>
      </p:sp>
      <p:sp>
        <p:nvSpPr>
          <p:cNvPr id="4" name="Slide Number Placeholder 3"/>
          <p:cNvSpPr>
            <a:spLocks noGrp="1"/>
          </p:cNvSpPr>
          <p:nvPr>
            <p:ph type="sldNum" sz="quarter" idx="5"/>
          </p:nvPr>
        </p:nvSpPr>
        <p:spPr/>
        <p:txBody>
          <a:bodyPr/>
          <a:lstStyle/>
          <a:p>
            <a:pPr>
              <a:defRPr/>
            </a:pPr>
            <a:fld id="{AEC72622-BAEA-A240-91EA-B4E482759A6F}" type="slidenum">
              <a:rPr lang="nl-NL" smtClean="0"/>
              <a:pPr>
                <a:defRPr/>
              </a:pPr>
              <a:t>6</a:t>
            </a:fld>
            <a:endParaRPr 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7C9608E6-5120-4CDB-87A1-F15B67C2D445}" type="slidenum">
              <a:rPr lang="nl-NL" smtClean="0"/>
              <a:t>51</a:t>
            </a:fld>
            <a:endParaRPr lang="nl-NL"/>
          </a:p>
        </p:txBody>
      </p:sp>
    </p:spTree>
    <p:extLst>
      <p:ext uri="{BB962C8B-B14F-4D97-AF65-F5344CB8AC3E}">
        <p14:creationId xmlns:p14="http://schemas.microsoft.com/office/powerpoint/2010/main" val="3239082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Inervates </a:t>
            </a:r>
            <a:r>
              <a:rPr lang="en-US" b="1">
                <a:latin typeface="Calibri" charset="0"/>
              </a:rPr>
              <a:t>cranial motor nuclei bilaterally</a:t>
            </a:r>
            <a:r>
              <a:rPr lang="en-US">
                <a:latin typeface="Calibri" charset="0"/>
              </a:rPr>
              <a:t> with the exception of the lower motor nuclei of the VII and XI which are innervated only unilaterally by the contralateral cortex. The corticobulbar tract innvervates directly the cranial nerves V, VII, XI and XII, and contributes to the motor regions of the IX and X (nucleus ambiguus) cranial nerves. It does not innervate the III, IV and VI (MLF)</a:t>
            </a:r>
            <a:r>
              <a:rPr lang="es-ES_tradnl">
                <a:latin typeface="Calibri" charset="0"/>
              </a:rPr>
              <a:t> </a:t>
            </a:r>
            <a:endParaRPr lang="en-US">
              <a:latin typeface="Calibri" charset="0"/>
            </a:endParaRPr>
          </a:p>
        </p:txBody>
      </p:sp>
      <p:sp>
        <p:nvSpPr>
          <p:cNvPr id="4" name="Slide Number Placeholder 3"/>
          <p:cNvSpPr>
            <a:spLocks noGrp="1"/>
          </p:cNvSpPr>
          <p:nvPr>
            <p:ph type="sldNum" sz="quarter" idx="5"/>
          </p:nvPr>
        </p:nvSpPr>
        <p:spPr/>
        <p:txBody>
          <a:bodyPr/>
          <a:lstStyle/>
          <a:p>
            <a:pPr>
              <a:defRPr/>
            </a:pPr>
            <a:fld id="{AEC72622-BAEA-A240-91EA-B4E482759A6F}" type="slidenum">
              <a:rPr lang="nl-NL" smtClean="0"/>
              <a:pPr>
                <a:defRPr/>
              </a:pPr>
              <a:t>7</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Inervates </a:t>
            </a:r>
            <a:r>
              <a:rPr lang="en-US" b="1">
                <a:latin typeface="Calibri" charset="0"/>
              </a:rPr>
              <a:t>cranial motor nuclei bilaterally</a:t>
            </a:r>
            <a:r>
              <a:rPr lang="en-US">
                <a:latin typeface="Calibri" charset="0"/>
              </a:rPr>
              <a:t> with the exception of the lower motor nuclei of the VII and XI which are innervated only unilaterally by the contralateral cortex. The corticobulbar tract innvervates directly the cranial nerves V, VII, XI and XII, and contributes to the motor regions of the IX and X (nucleus ambiguus) cranial nerves. It does not innervate the III, IV and VI (MLF)</a:t>
            </a:r>
            <a:r>
              <a:rPr lang="es-ES_tradnl">
                <a:latin typeface="Calibri" charset="0"/>
              </a:rPr>
              <a:t> </a:t>
            </a:r>
            <a:endParaRPr lang="en-US">
              <a:latin typeface="Calibri" charset="0"/>
            </a:endParaRPr>
          </a:p>
        </p:txBody>
      </p:sp>
      <p:sp>
        <p:nvSpPr>
          <p:cNvPr id="4" name="Slide Number Placeholder 3"/>
          <p:cNvSpPr>
            <a:spLocks noGrp="1"/>
          </p:cNvSpPr>
          <p:nvPr>
            <p:ph type="sldNum" sz="quarter" idx="5"/>
          </p:nvPr>
        </p:nvSpPr>
        <p:spPr/>
        <p:txBody>
          <a:bodyPr/>
          <a:lstStyle/>
          <a:p>
            <a:pPr>
              <a:defRPr/>
            </a:pPr>
            <a:fld id="{AEC72622-BAEA-A240-91EA-B4E482759A6F}" type="slidenum">
              <a:rPr lang="nl-NL" smtClean="0"/>
              <a:pPr>
                <a:defRPr/>
              </a:pPr>
              <a:t>8</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Inervates </a:t>
            </a:r>
            <a:r>
              <a:rPr lang="en-US" b="1">
                <a:latin typeface="Calibri" charset="0"/>
              </a:rPr>
              <a:t>cranial motor nuclei bilaterally</a:t>
            </a:r>
            <a:r>
              <a:rPr lang="en-US">
                <a:latin typeface="Calibri" charset="0"/>
              </a:rPr>
              <a:t> with the exception of the lower motor nuclei of the VII and XI which are innervated only unilaterally by the contralateral cortex. The corticobulbar tract innvervates directly the cranial nerves V, VII, XI and XII, and contributes to the motor regions of the IX and X (nucleus ambiguus) cranial nerves. It does not innervate the III, IV and VI (MLF)</a:t>
            </a:r>
            <a:r>
              <a:rPr lang="es-ES_tradnl">
                <a:latin typeface="Calibri" charset="0"/>
              </a:rPr>
              <a:t> </a:t>
            </a:r>
            <a:endParaRPr lang="en-US">
              <a:latin typeface="Calibri" charset="0"/>
            </a:endParaRPr>
          </a:p>
        </p:txBody>
      </p:sp>
      <p:sp>
        <p:nvSpPr>
          <p:cNvPr id="4" name="Slide Number Placeholder 3"/>
          <p:cNvSpPr>
            <a:spLocks noGrp="1"/>
          </p:cNvSpPr>
          <p:nvPr>
            <p:ph type="sldNum" sz="quarter" idx="5"/>
          </p:nvPr>
        </p:nvSpPr>
        <p:spPr/>
        <p:txBody>
          <a:bodyPr/>
          <a:lstStyle/>
          <a:p>
            <a:pPr>
              <a:defRPr/>
            </a:pPr>
            <a:fld id="{AEC72622-BAEA-A240-91EA-B4E482759A6F}" type="slidenum">
              <a:rPr lang="nl-NL" smtClean="0"/>
              <a:pPr>
                <a:defRPr/>
              </a:pPr>
              <a:t>9</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Inervates </a:t>
            </a:r>
            <a:r>
              <a:rPr lang="en-US" b="1">
                <a:latin typeface="Calibri" charset="0"/>
              </a:rPr>
              <a:t>cranial motor nuclei bilaterally</a:t>
            </a:r>
            <a:r>
              <a:rPr lang="en-US">
                <a:latin typeface="Calibri" charset="0"/>
              </a:rPr>
              <a:t> with the exception of the lower motor nuclei of the VII and XI which are innervated only unilaterally by the contralateral cortex. The corticobulbar tract innvervates directly the cranial nerves V, VII, XI and XII, and contributes to the motor regions of the IX and X (nucleus ambiguus) cranial nerves. It does not innervate the III, IV and VI (MLF)</a:t>
            </a:r>
            <a:r>
              <a:rPr lang="es-ES_tradnl">
                <a:latin typeface="Calibri" charset="0"/>
              </a:rPr>
              <a:t> </a:t>
            </a:r>
            <a:endParaRPr lang="en-US">
              <a:latin typeface="Calibri" charset="0"/>
            </a:endParaRPr>
          </a:p>
        </p:txBody>
      </p:sp>
      <p:sp>
        <p:nvSpPr>
          <p:cNvPr id="4" name="Slide Number Placeholder 3"/>
          <p:cNvSpPr>
            <a:spLocks noGrp="1"/>
          </p:cNvSpPr>
          <p:nvPr>
            <p:ph type="sldNum" sz="quarter" idx="5"/>
          </p:nvPr>
        </p:nvSpPr>
        <p:spPr/>
        <p:txBody>
          <a:bodyPr/>
          <a:lstStyle/>
          <a:p>
            <a:pPr>
              <a:defRPr/>
            </a:pPr>
            <a:fld id="{AEC72622-BAEA-A240-91EA-B4E482759A6F}" type="slidenum">
              <a:rPr lang="nl-NL" smtClean="0"/>
              <a:pPr>
                <a:defRPr/>
              </a:pPr>
              <a:t>10</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Inervates </a:t>
            </a:r>
            <a:r>
              <a:rPr lang="en-US" b="1">
                <a:latin typeface="Calibri" charset="0"/>
              </a:rPr>
              <a:t>cranial motor nuclei bilaterally</a:t>
            </a:r>
            <a:r>
              <a:rPr lang="en-US">
                <a:latin typeface="Calibri" charset="0"/>
              </a:rPr>
              <a:t> with the exception of the lower motor nuclei of the VII and XI which are innervated only unilaterally by the contralateral cortex. The corticobulbar tract innvervates directly the cranial nerves V, VII, XI and XII, and contributes to the motor regions of the IX and X (nucleus ambiguus) cranial nerves. It does not innervate the III, IV and VI (MLF)</a:t>
            </a:r>
            <a:r>
              <a:rPr lang="es-ES_tradnl">
                <a:latin typeface="Calibri" charset="0"/>
              </a:rPr>
              <a:t> </a:t>
            </a:r>
            <a:endParaRPr lang="en-US">
              <a:latin typeface="Calibri" charset="0"/>
            </a:endParaRPr>
          </a:p>
        </p:txBody>
      </p:sp>
      <p:sp>
        <p:nvSpPr>
          <p:cNvPr id="4" name="Slide Number Placeholder 3"/>
          <p:cNvSpPr>
            <a:spLocks noGrp="1"/>
          </p:cNvSpPr>
          <p:nvPr>
            <p:ph type="sldNum" sz="quarter" idx="5"/>
          </p:nvPr>
        </p:nvSpPr>
        <p:spPr/>
        <p:txBody>
          <a:bodyPr/>
          <a:lstStyle/>
          <a:p>
            <a:pPr>
              <a:defRPr/>
            </a:pPr>
            <a:fld id="{AEC72622-BAEA-A240-91EA-B4E482759A6F}" type="slidenum">
              <a:rPr lang="nl-NL" smtClean="0"/>
              <a:pPr>
                <a:defRPr/>
              </a:pPr>
              <a:t>12</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Inervates </a:t>
            </a:r>
            <a:r>
              <a:rPr lang="en-US" b="1">
                <a:latin typeface="Calibri" charset="0"/>
              </a:rPr>
              <a:t>cranial motor nuclei bilaterally</a:t>
            </a:r>
            <a:r>
              <a:rPr lang="en-US">
                <a:latin typeface="Calibri" charset="0"/>
              </a:rPr>
              <a:t> with the exception of the lower motor nuclei of the VII and XI which are innervated only unilaterally by the contralateral cortex. The corticobulbar tract innvervates directly the cranial nerves V, VII, XI and XII, and contributes to the motor regions of the IX and X (nucleus ambiguus) cranial nerves. It does not innervate the III, IV and VI (MLF)</a:t>
            </a:r>
            <a:r>
              <a:rPr lang="es-ES_tradnl">
                <a:latin typeface="Calibri" charset="0"/>
              </a:rPr>
              <a:t> </a:t>
            </a:r>
            <a:endParaRPr lang="en-US">
              <a:latin typeface="Calibri" charset="0"/>
            </a:endParaRPr>
          </a:p>
        </p:txBody>
      </p:sp>
      <p:sp>
        <p:nvSpPr>
          <p:cNvPr id="4" name="Slide Number Placeholder 3"/>
          <p:cNvSpPr>
            <a:spLocks noGrp="1"/>
          </p:cNvSpPr>
          <p:nvPr>
            <p:ph type="sldNum" sz="quarter" idx="5"/>
          </p:nvPr>
        </p:nvSpPr>
        <p:spPr/>
        <p:txBody>
          <a:bodyPr/>
          <a:lstStyle/>
          <a:p>
            <a:pPr>
              <a:defRPr/>
            </a:pPr>
            <a:fld id="{AEC72622-BAEA-A240-91EA-B4E482759A6F}" type="slidenum">
              <a:rPr lang="nl-NL" smtClean="0"/>
              <a:pPr>
                <a:defRPr/>
              </a:pPr>
              <a:t>14</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Inervates </a:t>
            </a:r>
            <a:r>
              <a:rPr lang="en-US" b="1">
                <a:latin typeface="Calibri" charset="0"/>
              </a:rPr>
              <a:t>cranial motor nuclei bilaterally</a:t>
            </a:r>
            <a:r>
              <a:rPr lang="en-US">
                <a:latin typeface="Calibri" charset="0"/>
              </a:rPr>
              <a:t> with the exception of the lower motor nuclei of the VII and XI which are innervated only unilaterally by the contralateral cortex. The corticobulbar tract innvervates directly the cranial nerves V, VII, XI and XII, and contributes to the motor regions of the IX and X (nucleus ambiguus) cranial nerves. It does not innervate the III, IV and VI (MLF)</a:t>
            </a:r>
            <a:r>
              <a:rPr lang="es-ES_tradnl">
                <a:latin typeface="Calibri" charset="0"/>
              </a:rPr>
              <a:t> </a:t>
            </a:r>
            <a:endParaRPr lang="en-US">
              <a:latin typeface="Calibri" charset="0"/>
            </a:endParaRPr>
          </a:p>
        </p:txBody>
      </p:sp>
      <p:sp>
        <p:nvSpPr>
          <p:cNvPr id="4" name="Slide Number Placeholder 3"/>
          <p:cNvSpPr>
            <a:spLocks noGrp="1"/>
          </p:cNvSpPr>
          <p:nvPr>
            <p:ph type="sldNum" sz="quarter" idx="5"/>
          </p:nvPr>
        </p:nvSpPr>
        <p:spPr/>
        <p:txBody>
          <a:bodyPr/>
          <a:lstStyle/>
          <a:p>
            <a:pPr>
              <a:defRPr/>
            </a:pPr>
            <a:fld id="{AEC72622-BAEA-A240-91EA-B4E482759A6F}" type="slidenum">
              <a:rPr lang="nl-NL" smtClean="0"/>
              <a:pPr>
                <a:defRPr/>
              </a:pPr>
              <a:t>15</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5DFE8998-68CC-444A-B7BE-4055FAC73602}" type="datetime1">
              <a:rPr lang="nl-NL" smtClean="0"/>
              <a:t>9-7-2024</a:t>
            </a:fld>
            <a:endParaRPr lang="nl-NL"/>
          </a:p>
        </p:txBody>
      </p:sp>
      <p:sp>
        <p:nvSpPr>
          <p:cNvPr id="8" name="Slide Number Placeholder 7"/>
          <p:cNvSpPr>
            <a:spLocks noGrp="1"/>
          </p:cNvSpPr>
          <p:nvPr>
            <p:ph type="sldNum" sz="quarter" idx="11"/>
          </p:nvPr>
        </p:nvSpPr>
        <p:spPr/>
        <p:txBody>
          <a:bodyPr/>
          <a:lstStyle/>
          <a:p>
            <a:fld id="{49C22989-9E7A-453B-957F-79F1530B0A4F}" type="slidenum">
              <a:rPr lang="nl-NL" smtClean="0"/>
              <a:t>‹#›</a:t>
            </a:fld>
            <a:endParaRPr lang="nl-NL"/>
          </a:p>
        </p:txBody>
      </p:sp>
      <p:sp>
        <p:nvSpPr>
          <p:cNvPr id="9" name="Footer Placeholder 8"/>
          <p:cNvSpPr>
            <a:spLocks noGrp="1"/>
          </p:cNvSpPr>
          <p:nvPr>
            <p:ph type="ftr" sz="quarter" idx="12"/>
          </p:nvPr>
        </p:nvSpPr>
        <p:spPr/>
        <p:txBody>
          <a:bodyPr/>
          <a:lstStyle/>
          <a:p>
            <a:r>
              <a:rPr lang="nl-NL"/>
              <a:t>Brain Stem. J.J.J. Postma, DC, DACNB</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036F50-8052-43FD-8401-0590A19BE634}" type="datetime1">
              <a:rPr lang="nl-NL" smtClean="0"/>
              <a:t>9-7-2024</a:t>
            </a:fld>
            <a:endParaRPr lang="nl-NL"/>
          </a:p>
        </p:txBody>
      </p:sp>
      <p:sp>
        <p:nvSpPr>
          <p:cNvPr id="5" name="Footer Placeholder 4"/>
          <p:cNvSpPr>
            <a:spLocks noGrp="1"/>
          </p:cNvSpPr>
          <p:nvPr>
            <p:ph type="ftr" sz="quarter" idx="11"/>
          </p:nvPr>
        </p:nvSpPr>
        <p:spPr/>
        <p:txBody>
          <a:bodyPr/>
          <a:lstStyle/>
          <a:p>
            <a:r>
              <a:rPr lang="nl-NL"/>
              <a:t>Brain Stem. J.J.J. Postma, DC, DACNB</a:t>
            </a:r>
          </a:p>
        </p:txBody>
      </p:sp>
      <p:sp>
        <p:nvSpPr>
          <p:cNvPr id="6" name="Slide Number Placeholder 5"/>
          <p:cNvSpPr>
            <a:spLocks noGrp="1"/>
          </p:cNvSpPr>
          <p:nvPr>
            <p:ph type="sldNum" sz="quarter" idx="12"/>
          </p:nvPr>
        </p:nvSpPr>
        <p:spPr/>
        <p:txBody>
          <a:bodyPr/>
          <a:lstStyle/>
          <a:p>
            <a:fld id="{49C22989-9E7A-453B-957F-79F1530B0A4F}" type="slidenum">
              <a:rPr lang="nl-NL" smtClean="0"/>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D8BE48-42B1-495B-8C2D-2BB7EC8F2231}" type="datetime1">
              <a:rPr lang="nl-NL" smtClean="0"/>
              <a:t>9-7-2024</a:t>
            </a:fld>
            <a:endParaRPr lang="nl-NL"/>
          </a:p>
        </p:txBody>
      </p:sp>
      <p:sp>
        <p:nvSpPr>
          <p:cNvPr id="5" name="Footer Placeholder 4"/>
          <p:cNvSpPr>
            <a:spLocks noGrp="1"/>
          </p:cNvSpPr>
          <p:nvPr>
            <p:ph type="ftr" sz="quarter" idx="11"/>
          </p:nvPr>
        </p:nvSpPr>
        <p:spPr/>
        <p:txBody>
          <a:bodyPr/>
          <a:lstStyle/>
          <a:p>
            <a:r>
              <a:rPr lang="nl-NL"/>
              <a:t>Brain Stem. J.J.J. Postma, DC, DACNB</a:t>
            </a:r>
          </a:p>
        </p:txBody>
      </p:sp>
      <p:sp>
        <p:nvSpPr>
          <p:cNvPr id="6" name="Slide Number Placeholder 5"/>
          <p:cNvSpPr>
            <a:spLocks noGrp="1"/>
          </p:cNvSpPr>
          <p:nvPr>
            <p:ph type="sldNum" sz="quarter" idx="12"/>
          </p:nvPr>
        </p:nvSpPr>
        <p:spPr/>
        <p:txBody>
          <a:bodyPr/>
          <a:lstStyle/>
          <a:p>
            <a:fld id="{49C22989-9E7A-453B-957F-79F1530B0A4F}" type="slidenum">
              <a:rPr lang="nl-NL" smtClean="0"/>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604318-8510-482E-A08C-8868CBB36DFD}" type="datetime1">
              <a:rPr lang="nl-NL" smtClean="0"/>
              <a:t>9-7-2024</a:t>
            </a:fld>
            <a:endParaRPr lang="nl-NL"/>
          </a:p>
        </p:txBody>
      </p:sp>
      <p:sp>
        <p:nvSpPr>
          <p:cNvPr id="5" name="Footer Placeholder 4"/>
          <p:cNvSpPr>
            <a:spLocks noGrp="1"/>
          </p:cNvSpPr>
          <p:nvPr>
            <p:ph type="ftr" sz="quarter" idx="11"/>
          </p:nvPr>
        </p:nvSpPr>
        <p:spPr/>
        <p:txBody>
          <a:bodyPr/>
          <a:lstStyle/>
          <a:p>
            <a:r>
              <a:rPr lang="nl-NL"/>
              <a:t>Brain Stem. J.J.J. Postma, DC, DACNB</a:t>
            </a:r>
          </a:p>
        </p:txBody>
      </p:sp>
      <p:sp>
        <p:nvSpPr>
          <p:cNvPr id="6" name="Slide Number Placeholder 5"/>
          <p:cNvSpPr>
            <a:spLocks noGrp="1"/>
          </p:cNvSpPr>
          <p:nvPr>
            <p:ph type="sldNum" sz="quarter" idx="12"/>
          </p:nvPr>
        </p:nvSpPr>
        <p:spPr/>
        <p:txBody>
          <a:bodyPr/>
          <a:lstStyle/>
          <a:p>
            <a:fld id="{49C22989-9E7A-453B-957F-79F1530B0A4F}" type="slidenum">
              <a:rPr lang="nl-NL" smtClean="0"/>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1"/>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4"/>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D0913A-F63F-4FA6-ABC0-5ECBDDF98030}" type="datetime1">
              <a:rPr lang="nl-NL" smtClean="0"/>
              <a:t>9-7-2024</a:t>
            </a:fld>
            <a:endParaRPr lang="nl-NL"/>
          </a:p>
        </p:txBody>
      </p:sp>
      <p:sp>
        <p:nvSpPr>
          <p:cNvPr id="5" name="Footer Placeholder 4"/>
          <p:cNvSpPr>
            <a:spLocks noGrp="1"/>
          </p:cNvSpPr>
          <p:nvPr>
            <p:ph type="ftr" sz="quarter" idx="11"/>
          </p:nvPr>
        </p:nvSpPr>
        <p:spPr/>
        <p:txBody>
          <a:bodyPr/>
          <a:lstStyle/>
          <a:p>
            <a:r>
              <a:rPr lang="nl-NL"/>
              <a:t>Brain Stem. J.J.J. Postma, DC, DACNB</a:t>
            </a:r>
          </a:p>
        </p:txBody>
      </p:sp>
      <p:sp>
        <p:nvSpPr>
          <p:cNvPr id="6" name="Slide Number Placeholder 5"/>
          <p:cNvSpPr>
            <a:spLocks noGrp="1"/>
          </p:cNvSpPr>
          <p:nvPr>
            <p:ph type="sldNum" sz="quarter" idx="12"/>
          </p:nvPr>
        </p:nvSpPr>
        <p:spPr/>
        <p:txBody>
          <a:bodyPr/>
          <a:lstStyle/>
          <a:p>
            <a:fld id="{49C22989-9E7A-453B-957F-79F1530B0A4F}" type="slidenum">
              <a:rPr lang="nl-NL" smtClean="0"/>
              <a:t>‹#›</a:t>
            </a:fld>
            <a:endParaRPr lang="nl-NL"/>
          </a:p>
        </p:txBody>
      </p:sp>
      <p:sp>
        <p:nvSpPr>
          <p:cNvPr id="7" name="Oval 6"/>
          <p:cNvSpPr/>
          <p:nvPr/>
        </p:nvSpPr>
        <p:spPr>
          <a:xfrm>
            <a:off x="4495801"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6"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9"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1"/>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9A6AB2-2D08-4653-AE2E-59D1D9616EC2}" type="datetime1">
              <a:rPr lang="nl-NL" smtClean="0"/>
              <a:t>9-7-2024</a:t>
            </a:fld>
            <a:endParaRPr lang="nl-NL"/>
          </a:p>
        </p:txBody>
      </p:sp>
      <p:sp>
        <p:nvSpPr>
          <p:cNvPr id="6" name="Footer Placeholder 5"/>
          <p:cNvSpPr>
            <a:spLocks noGrp="1"/>
          </p:cNvSpPr>
          <p:nvPr>
            <p:ph type="ftr" sz="quarter" idx="11"/>
          </p:nvPr>
        </p:nvSpPr>
        <p:spPr/>
        <p:txBody>
          <a:bodyPr/>
          <a:lstStyle/>
          <a:p>
            <a:r>
              <a:rPr lang="nl-NL"/>
              <a:t>Brain Stem. J.J.J. Postma, DC, DACNB</a:t>
            </a:r>
          </a:p>
        </p:txBody>
      </p:sp>
      <p:sp>
        <p:nvSpPr>
          <p:cNvPr id="7" name="Slide Number Placeholder 6"/>
          <p:cNvSpPr>
            <a:spLocks noGrp="1"/>
          </p:cNvSpPr>
          <p:nvPr>
            <p:ph type="sldNum" sz="quarter" idx="12"/>
          </p:nvPr>
        </p:nvSpPr>
        <p:spPr/>
        <p:txBody>
          <a:bodyPr/>
          <a:lstStyle/>
          <a:p>
            <a:fld id="{49C22989-9E7A-453B-957F-79F1530B0A4F}" type="slidenum">
              <a:rPr lang="nl-NL" smtClean="0"/>
              <a:t>‹#›</a:t>
            </a:fld>
            <a:endParaRPr lang="nl-NL"/>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2"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B3A5B681-8B4F-48D1-9653-F775C4058A8C}" type="datetime1">
              <a:rPr lang="nl-NL" smtClean="0"/>
              <a:t>9-7-2024</a:t>
            </a:fld>
            <a:endParaRPr lang="nl-NL"/>
          </a:p>
        </p:txBody>
      </p:sp>
      <p:sp>
        <p:nvSpPr>
          <p:cNvPr id="8" name="Footer Placeholder 7"/>
          <p:cNvSpPr>
            <a:spLocks noGrp="1"/>
          </p:cNvSpPr>
          <p:nvPr>
            <p:ph type="ftr" sz="quarter" idx="11"/>
          </p:nvPr>
        </p:nvSpPr>
        <p:spPr/>
        <p:txBody>
          <a:bodyPr/>
          <a:lstStyle/>
          <a:p>
            <a:r>
              <a:rPr lang="nl-NL"/>
              <a:t>Brain Stem. J.J.J. Postma, DC, DACNB</a:t>
            </a:r>
          </a:p>
        </p:txBody>
      </p:sp>
      <p:sp>
        <p:nvSpPr>
          <p:cNvPr id="9" name="Slide Number Placeholder 8"/>
          <p:cNvSpPr>
            <a:spLocks noGrp="1"/>
          </p:cNvSpPr>
          <p:nvPr>
            <p:ph type="sldNum" sz="quarter" idx="12"/>
          </p:nvPr>
        </p:nvSpPr>
        <p:spPr/>
        <p:txBody>
          <a:bodyPr/>
          <a:lstStyle/>
          <a:p>
            <a:fld id="{49C22989-9E7A-453B-957F-79F1530B0A4F}" type="slidenum">
              <a:rPr lang="nl-NL" smtClean="0"/>
              <a:t>‹#›</a:t>
            </a:fld>
            <a:endParaRPr lang="nl-NL"/>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9"/>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67E4CE-5ABA-4B5D-A659-A9DB72102B29}" type="datetime1">
              <a:rPr lang="nl-NL" smtClean="0"/>
              <a:t>9-7-2024</a:t>
            </a:fld>
            <a:endParaRPr lang="nl-NL"/>
          </a:p>
        </p:txBody>
      </p:sp>
      <p:sp>
        <p:nvSpPr>
          <p:cNvPr id="4" name="Footer Placeholder 3"/>
          <p:cNvSpPr>
            <a:spLocks noGrp="1"/>
          </p:cNvSpPr>
          <p:nvPr>
            <p:ph type="ftr" sz="quarter" idx="11"/>
          </p:nvPr>
        </p:nvSpPr>
        <p:spPr/>
        <p:txBody>
          <a:bodyPr/>
          <a:lstStyle/>
          <a:p>
            <a:r>
              <a:rPr lang="nl-NL"/>
              <a:t>Brain Stem. J.J.J. Postma, DC, DACNB</a:t>
            </a:r>
          </a:p>
        </p:txBody>
      </p:sp>
      <p:sp>
        <p:nvSpPr>
          <p:cNvPr id="5" name="Slide Number Placeholder 4"/>
          <p:cNvSpPr>
            <a:spLocks noGrp="1"/>
          </p:cNvSpPr>
          <p:nvPr>
            <p:ph type="sldNum" sz="quarter" idx="12"/>
          </p:nvPr>
        </p:nvSpPr>
        <p:spPr/>
        <p:txBody>
          <a:bodyPr/>
          <a:lstStyle/>
          <a:p>
            <a:fld id="{49C22989-9E7A-453B-957F-79F1530B0A4F}" type="slidenum">
              <a:rPr lang="nl-NL" smtClean="0"/>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A6A039-446E-4BDA-8DB8-3F538A46999E}" type="datetime1">
              <a:rPr lang="nl-NL" smtClean="0"/>
              <a:t>9-7-2024</a:t>
            </a:fld>
            <a:endParaRPr lang="nl-NL"/>
          </a:p>
        </p:txBody>
      </p:sp>
      <p:sp>
        <p:nvSpPr>
          <p:cNvPr id="3" name="Footer Placeholder 2"/>
          <p:cNvSpPr>
            <a:spLocks noGrp="1"/>
          </p:cNvSpPr>
          <p:nvPr>
            <p:ph type="ftr" sz="quarter" idx="11"/>
          </p:nvPr>
        </p:nvSpPr>
        <p:spPr/>
        <p:txBody>
          <a:bodyPr/>
          <a:lstStyle/>
          <a:p>
            <a:r>
              <a:rPr lang="nl-NL"/>
              <a:t>Brain Stem. J.J.J. Postma, DC, DACNB</a:t>
            </a:r>
          </a:p>
        </p:txBody>
      </p:sp>
      <p:sp>
        <p:nvSpPr>
          <p:cNvPr id="4" name="Slide Number Placeholder 3"/>
          <p:cNvSpPr>
            <a:spLocks noGrp="1"/>
          </p:cNvSpPr>
          <p:nvPr>
            <p:ph type="sldNum" sz="quarter" idx="12"/>
          </p:nvPr>
        </p:nvSpPr>
        <p:spPr/>
        <p:txBody>
          <a:bodyPr/>
          <a:lstStyle/>
          <a:p>
            <a:fld id="{49C22989-9E7A-453B-957F-79F1530B0A4F}" type="slidenum">
              <a:rPr lang="nl-NL" smtClean="0"/>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9"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8" y="273051"/>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9" y="2438401"/>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A606FF-03FC-40C6-8900-6ADC57B3C15F}" type="datetime1">
              <a:rPr lang="nl-NL" smtClean="0"/>
              <a:t>9-7-2024</a:t>
            </a:fld>
            <a:endParaRPr lang="nl-NL"/>
          </a:p>
        </p:txBody>
      </p:sp>
      <p:sp>
        <p:nvSpPr>
          <p:cNvPr id="6" name="Footer Placeholder 5"/>
          <p:cNvSpPr>
            <a:spLocks noGrp="1"/>
          </p:cNvSpPr>
          <p:nvPr>
            <p:ph type="ftr" sz="quarter" idx="11"/>
          </p:nvPr>
        </p:nvSpPr>
        <p:spPr/>
        <p:txBody>
          <a:bodyPr/>
          <a:lstStyle/>
          <a:p>
            <a:r>
              <a:rPr lang="nl-NL"/>
              <a:t>Brain Stem. J.J.J. Postma, DC, DACNB</a:t>
            </a:r>
          </a:p>
        </p:txBody>
      </p:sp>
      <p:sp>
        <p:nvSpPr>
          <p:cNvPr id="7" name="Slide Number Placeholder 6"/>
          <p:cNvSpPr>
            <a:spLocks noGrp="1"/>
          </p:cNvSpPr>
          <p:nvPr>
            <p:ph type="sldNum" sz="quarter" idx="12"/>
          </p:nvPr>
        </p:nvSpPr>
        <p:spPr/>
        <p:txBody>
          <a:bodyPr/>
          <a:lstStyle/>
          <a:p>
            <a:fld id="{49C22989-9E7A-453B-957F-79F1530B0A4F}" type="slidenum">
              <a:rPr lang="nl-NL" smtClean="0"/>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7"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357C74-7736-4EC3-BF51-F0A75DC5E37E}" type="datetime1">
              <a:rPr lang="nl-NL" smtClean="0"/>
              <a:t>9-7-2024</a:t>
            </a:fld>
            <a:endParaRPr lang="nl-NL"/>
          </a:p>
        </p:txBody>
      </p:sp>
      <p:sp>
        <p:nvSpPr>
          <p:cNvPr id="6" name="Footer Placeholder 5"/>
          <p:cNvSpPr>
            <a:spLocks noGrp="1"/>
          </p:cNvSpPr>
          <p:nvPr>
            <p:ph type="ftr" sz="quarter" idx="11"/>
          </p:nvPr>
        </p:nvSpPr>
        <p:spPr/>
        <p:txBody>
          <a:bodyPr/>
          <a:lstStyle/>
          <a:p>
            <a:r>
              <a:rPr lang="nl-NL"/>
              <a:t>Brain Stem. J.J.J. Postma, DC, DACNB</a:t>
            </a:r>
          </a:p>
        </p:txBody>
      </p:sp>
      <p:sp>
        <p:nvSpPr>
          <p:cNvPr id="7" name="Slide Number Placeholder 6"/>
          <p:cNvSpPr>
            <a:spLocks noGrp="1"/>
          </p:cNvSpPr>
          <p:nvPr>
            <p:ph type="sldNum" sz="quarter" idx="12"/>
          </p:nvPr>
        </p:nvSpPr>
        <p:spPr/>
        <p:txBody>
          <a:bodyPr/>
          <a:lstStyle/>
          <a:p>
            <a:fld id="{49C22989-9E7A-453B-957F-79F1530B0A4F}" type="slidenum">
              <a:rPr lang="nl-NL" smtClean="0"/>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9" y="6356351"/>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9D7D98EF-B6AA-43BA-AEAE-7EB53C526381}" type="datetime1">
              <a:rPr lang="nl-NL" smtClean="0"/>
              <a:t>9-7-2024</a:t>
            </a:fld>
            <a:endParaRPr lang="nl-NL"/>
          </a:p>
        </p:txBody>
      </p:sp>
      <p:sp>
        <p:nvSpPr>
          <p:cNvPr id="5" name="Footer Placeholder 4"/>
          <p:cNvSpPr>
            <a:spLocks noGrp="1"/>
          </p:cNvSpPr>
          <p:nvPr>
            <p:ph type="ftr" sz="quarter" idx="3"/>
          </p:nvPr>
        </p:nvSpPr>
        <p:spPr>
          <a:xfrm>
            <a:off x="659166" y="6356351"/>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nl-NL"/>
              <a:t>Brain Stem. J.J.J. Postma, DC, DACNB</a:t>
            </a:r>
          </a:p>
        </p:txBody>
      </p:sp>
      <p:sp>
        <p:nvSpPr>
          <p:cNvPr id="6" name="Slide Number Placeholder 5"/>
          <p:cNvSpPr>
            <a:spLocks noGrp="1"/>
          </p:cNvSpPr>
          <p:nvPr>
            <p:ph type="sldNum" sz="quarter" idx="4"/>
          </p:nvPr>
        </p:nvSpPr>
        <p:spPr>
          <a:xfrm>
            <a:off x="8543279" y="6356351"/>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49C22989-9E7A-453B-957F-79F1530B0A4F}" type="slidenum">
              <a:rPr lang="nl-NL" smtClean="0"/>
              <a:t>‹#›</a:t>
            </a:fld>
            <a:endParaRPr lang="nl-NL"/>
          </a:p>
        </p:txBody>
      </p:sp>
      <p:sp>
        <p:nvSpPr>
          <p:cNvPr id="7" name="Oval 6"/>
          <p:cNvSpPr/>
          <p:nvPr/>
        </p:nvSpPr>
        <p:spPr>
          <a:xfrm>
            <a:off x="8457761" y="6499385"/>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5"/>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rain-neuroplasticity.com/"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youtu.be/nW0fM4CBEh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hyperlink" Target="https://www.hindawi.com/journals/ecam/2012/786839/fig3/"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iOxsjlgdLKAhUEwBQKHTJKB3EQjRwIBw&amp;url=http://fitplaybook.net/dairy-good-or-bad/&amp;psig=AFQjCNFw7J7UGGAk58uylu5mRt5njsXfQg&amp;ust=1454259727720779"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hyperlink" Target="http://www.google.nl/url?sa=i&amp;rct=j&amp;q=&amp;esrc=s&amp;source=images&amp;cd=&amp;cad=rja&amp;uact=8&amp;ved=0ahUKEwiW88DHgdLKAhUBthQKHZTOCiIQjRwIBw&amp;url=http://www.healthcareaboveall.com/11-shocking-facts-about-sugar-that-you-didnt-know/&amp;psig=AFQjCNGGnN9GSaFko46zYUgsnySEIx7n-A&amp;ust=1454259664046994"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www.google.nl/url?sa=i&amp;rct=j&amp;q=&amp;esrc=s&amp;source=images&amp;cd=&amp;cad=rja&amp;uact=8&amp;ved=0ahUKEwji4u697OXKAhWIBBoKHVc8D-sQjRwIBw&amp;url=http://www.frca.co.uk/article.aspx?articleid=100515&amp;psig=AFQjCNFmftTcATUX9poiDx4YVJSXdCIi0A&amp;ust=145494107347896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www.google.nl/url?sa=i&amp;rct=j&amp;q=&amp;esrc=s&amp;source=images&amp;cd=&amp;cad=rja&amp;uact=8&amp;ved=0ahUKEwiv4ozf6uXKAhXG1RoKHfCaAegQjRwIBw&amp;url=http://www.integrativepro.com/Resources/Integrative-Blog/2014/The-HPA-Axis&amp;psig=AFQjCNHDz9W20XwmQ5Ez-Ir5pNBzEepJUw&amp;ust=145494073413109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in.png"/>
          <p:cNvPicPr>
            <a:picLocks noChangeAspect="1"/>
          </p:cNvPicPr>
          <p:nvPr/>
        </p:nvPicPr>
        <p:blipFill>
          <a:blip r:embed="rId2" cstate="print"/>
          <a:stretch>
            <a:fillRect/>
          </a:stretch>
        </p:blipFill>
        <p:spPr>
          <a:xfrm>
            <a:off x="8134347" y="5832648"/>
            <a:ext cx="836712" cy="836712"/>
          </a:xfrm>
          <a:prstGeom prst="rect">
            <a:avLst/>
          </a:prstGeom>
        </p:spPr>
      </p:pic>
      <p:sp>
        <p:nvSpPr>
          <p:cNvPr id="2" name="Title 1"/>
          <p:cNvSpPr>
            <a:spLocks noGrp="1"/>
          </p:cNvSpPr>
          <p:nvPr>
            <p:ph type="ctrTitle"/>
          </p:nvPr>
        </p:nvSpPr>
        <p:spPr>
          <a:xfrm>
            <a:off x="792696" y="1772816"/>
            <a:ext cx="7558608" cy="2520280"/>
          </a:xfrm>
        </p:spPr>
        <p:txBody>
          <a:bodyPr/>
          <a:lstStyle/>
          <a:p>
            <a:r>
              <a:rPr lang="nl-NL" sz="4800" dirty="0">
                <a:latin typeface="Calibri" panose="020F0502020204030204" pitchFamily="34" charset="0"/>
              </a:rPr>
              <a:t>Nutrition: the Mind-Gut Connection</a:t>
            </a:r>
          </a:p>
        </p:txBody>
      </p:sp>
      <p:sp>
        <p:nvSpPr>
          <p:cNvPr id="3" name="Subtitle 2"/>
          <p:cNvSpPr>
            <a:spLocks noGrp="1"/>
          </p:cNvSpPr>
          <p:nvPr>
            <p:ph type="subTitle" idx="1"/>
          </p:nvPr>
        </p:nvSpPr>
        <p:spPr/>
        <p:txBody>
          <a:bodyPr>
            <a:normAutofit fontScale="92500" lnSpcReduction="10000"/>
          </a:bodyPr>
          <a:lstStyle/>
          <a:p>
            <a:r>
              <a:rPr lang="nl-NL" dirty="0">
                <a:solidFill>
                  <a:srgbClr val="C00000"/>
                </a:solidFill>
                <a:latin typeface="+mn-lt"/>
              </a:rPr>
              <a:t>J.J.J. Postma, DC, DACNB</a:t>
            </a:r>
          </a:p>
          <a:p>
            <a:r>
              <a:rPr lang="nl-NL" dirty="0">
                <a:solidFill>
                  <a:srgbClr val="C00000"/>
                </a:solidFill>
                <a:latin typeface="+mn-lt"/>
              </a:rPr>
              <a:t>T. D. M. Claykens, DC, DACNB</a:t>
            </a:r>
          </a:p>
          <a:p>
            <a:r>
              <a:rPr lang="nl-NL" dirty="0">
                <a:solidFill>
                  <a:srgbClr val="C00000"/>
                </a:solidFill>
                <a:latin typeface="+mn-lt"/>
              </a:rPr>
              <a:t>R. Koldewijn-Erdbrink, registered dietician</a:t>
            </a:r>
          </a:p>
        </p:txBody>
      </p:sp>
      <p:pic>
        <p:nvPicPr>
          <p:cNvPr id="1026" name="Picture 2" descr="Brain &amp; Neuroplasticity">
            <a:hlinkClick r:id="rId3"/>
            <a:extLst>
              <a:ext uri="{FF2B5EF4-FFF2-40B4-BE49-F238E27FC236}">
                <a16:creationId xmlns:a16="http://schemas.microsoft.com/office/drawing/2014/main" id="{8B132561-30D4-42EA-B2C5-88365DFD12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908720"/>
            <a:ext cx="7149366"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880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612560" cy="908720"/>
          </a:xfrm>
        </p:spPr>
        <p:txBody>
          <a:bodyPr/>
          <a:lstStyle/>
          <a:p>
            <a:r>
              <a:rPr lang="nl-NL" dirty="0">
                <a:solidFill>
                  <a:srgbClr val="C00000"/>
                </a:solidFill>
              </a:rPr>
              <a:t>Cortisol- the stress hormone</a:t>
            </a:r>
            <a:endParaRPr lang="en-US" dirty="0">
              <a:solidFill>
                <a:srgbClr val="C00000"/>
              </a:solidFill>
            </a:endParaRPr>
          </a:p>
        </p:txBody>
      </p:sp>
      <p:pic>
        <p:nvPicPr>
          <p:cNvPr id="7" name="Picture 6" descr="Brain.png"/>
          <p:cNvPicPr>
            <a:picLocks noChangeAspect="1"/>
          </p:cNvPicPr>
          <p:nvPr/>
        </p:nvPicPr>
        <p:blipFill>
          <a:blip r:embed="rId3" cstate="print"/>
          <a:stretch>
            <a:fillRect/>
          </a:stretch>
        </p:blipFill>
        <p:spPr>
          <a:xfrm>
            <a:off x="8199784" y="5877272"/>
            <a:ext cx="836712" cy="836712"/>
          </a:xfrm>
          <a:prstGeom prst="rect">
            <a:avLst/>
          </a:prstGeom>
        </p:spPr>
      </p:pic>
      <p:sp>
        <p:nvSpPr>
          <p:cNvPr id="3" name="Rectangle 2"/>
          <p:cNvSpPr/>
          <p:nvPr/>
        </p:nvSpPr>
        <p:spPr>
          <a:xfrm>
            <a:off x="447511" y="764705"/>
            <a:ext cx="7560840" cy="6247864"/>
          </a:xfrm>
          <a:prstGeom prst="rect">
            <a:avLst/>
          </a:prstGeom>
        </p:spPr>
        <p:txBody>
          <a:bodyPr wrap="square">
            <a:spAutoFit/>
          </a:bodyPr>
          <a:lstStyle/>
          <a:p>
            <a:pPr marL="285750" indent="-285750">
              <a:buFont typeface="Arial" panose="020B0604020202020204" pitchFamily="34" charset="0"/>
              <a:buChar char="•"/>
            </a:pPr>
            <a:r>
              <a:rPr lang="nl-NL" altLang="nl-NL" sz="2000" dirty="0">
                <a:solidFill>
                  <a:schemeClr val="tx2"/>
                </a:solidFill>
              </a:rPr>
              <a:t>Released in response to stress- increased sympathetic stimulation</a:t>
            </a:r>
          </a:p>
          <a:p>
            <a:pPr marL="285750" indent="-285750">
              <a:buFont typeface="Arial" panose="020B0604020202020204" pitchFamily="34" charset="0"/>
              <a:buChar char="•"/>
            </a:pPr>
            <a:r>
              <a:rPr lang="nl-NL" altLang="nl-NL" sz="2000" dirty="0">
                <a:solidFill>
                  <a:schemeClr val="tx2"/>
                </a:solidFill>
              </a:rPr>
              <a:t>Allows the body to work 110 %</a:t>
            </a:r>
          </a:p>
          <a:p>
            <a:pPr marL="285750" indent="-285750">
              <a:buFont typeface="Arial" panose="020B0604020202020204" pitchFamily="34" charset="0"/>
              <a:buChar char="•"/>
            </a:pPr>
            <a:r>
              <a:rPr lang="nl-NL" altLang="nl-NL" sz="2000" dirty="0">
                <a:solidFill>
                  <a:schemeClr val="tx2"/>
                </a:solidFill>
              </a:rPr>
              <a:t>Useful in acute situations of need</a:t>
            </a:r>
          </a:p>
          <a:p>
            <a:pPr marL="285750" indent="-285750">
              <a:buFont typeface="Arial" panose="020B0604020202020204" pitchFamily="34" charset="0"/>
              <a:buChar char="•"/>
            </a:pPr>
            <a:r>
              <a:rPr lang="nl-NL" altLang="nl-NL" sz="2000" dirty="0">
                <a:solidFill>
                  <a:schemeClr val="tx2"/>
                </a:solidFill>
              </a:rPr>
              <a:t>Harmful if continually elevated levels due to stress of modern day living, resulting in:</a:t>
            </a:r>
          </a:p>
          <a:p>
            <a:pPr marL="742950" lvl="1" indent="-285750">
              <a:buFont typeface="Arial" panose="020B0604020202020204" pitchFamily="34" charset="0"/>
              <a:buChar char="•"/>
            </a:pPr>
            <a:r>
              <a:rPr lang="nl-NL" altLang="nl-NL" sz="2000" dirty="0">
                <a:solidFill>
                  <a:schemeClr val="tx2"/>
                </a:solidFill>
              </a:rPr>
              <a:t>Poor sleep</a:t>
            </a:r>
          </a:p>
          <a:p>
            <a:pPr marL="742950" lvl="1" indent="-285750">
              <a:buFont typeface="Arial" panose="020B0604020202020204" pitchFamily="34" charset="0"/>
              <a:buChar char="•"/>
            </a:pPr>
            <a:r>
              <a:rPr lang="nl-NL" altLang="nl-NL" sz="2000" dirty="0">
                <a:solidFill>
                  <a:schemeClr val="tx2"/>
                </a:solidFill>
              </a:rPr>
              <a:t>Increased blood pressure</a:t>
            </a:r>
          </a:p>
          <a:p>
            <a:pPr marL="742950" lvl="1" indent="-285750">
              <a:buFont typeface="Arial" panose="020B0604020202020204" pitchFamily="34" charset="0"/>
              <a:buChar char="•"/>
            </a:pPr>
            <a:r>
              <a:rPr lang="nl-NL" altLang="nl-NL" sz="2000" dirty="0">
                <a:solidFill>
                  <a:schemeClr val="tx2"/>
                </a:solidFill>
              </a:rPr>
              <a:t>Brain effects</a:t>
            </a:r>
          </a:p>
          <a:p>
            <a:pPr marL="1200150" lvl="2" indent="-285750">
              <a:buFont typeface="Arial" panose="020B0604020202020204" pitchFamily="34" charset="0"/>
              <a:buChar char="•"/>
            </a:pPr>
            <a:r>
              <a:rPr lang="nl-NL" altLang="nl-NL" sz="2000" dirty="0">
                <a:solidFill>
                  <a:schemeClr val="tx2"/>
                </a:solidFill>
              </a:rPr>
              <a:t>Loss of memory</a:t>
            </a:r>
          </a:p>
          <a:p>
            <a:pPr marL="1200150" lvl="2" indent="-285750">
              <a:buFont typeface="Arial" panose="020B0604020202020204" pitchFamily="34" charset="0"/>
              <a:buChar char="•"/>
            </a:pPr>
            <a:r>
              <a:rPr lang="nl-NL" altLang="nl-NL" sz="2000" dirty="0">
                <a:solidFill>
                  <a:schemeClr val="tx2"/>
                </a:solidFill>
              </a:rPr>
              <a:t>Lack of concentration</a:t>
            </a:r>
          </a:p>
          <a:p>
            <a:pPr marL="1200150" lvl="2" indent="-285750">
              <a:buFont typeface="Arial" panose="020B0604020202020204" pitchFamily="34" charset="0"/>
              <a:buChar char="•"/>
            </a:pPr>
            <a:r>
              <a:rPr lang="nl-NL" altLang="nl-NL" sz="2000" dirty="0">
                <a:solidFill>
                  <a:schemeClr val="tx2"/>
                </a:solidFill>
              </a:rPr>
              <a:t>Depression</a:t>
            </a:r>
          </a:p>
          <a:p>
            <a:pPr marL="285750" indent="-285750">
              <a:buFont typeface="Arial" panose="020B0604020202020204" pitchFamily="34" charset="0"/>
              <a:buChar char="•"/>
            </a:pPr>
            <a:r>
              <a:rPr lang="nl-NL" altLang="nl-NL" sz="2000" dirty="0">
                <a:solidFill>
                  <a:schemeClr val="tx2"/>
                </a:solidFill>
              </a:rPr>
              <a:t> Depressed immune system</a:t>
            </a:r>
          </a:p>
          <a:p>
            <a:pPr marL="742950" lvl="1" indent="-285750">
              <a:buFont typeface="Arial" panose="020B0604020202020204" pitchFamily="34" charset="0"/>
              <a:buChar char="•"/>
            </a:pPr>
            <a:r>
              <a:rPr lang="nl-NL" altLang="nl-NL" sz="2000" dirty="0">
                <a:solidFill>
                  <a:schemeClr val="tx2"/>
                </a:solidFill>
              </a:rPr>
              <a:t>Fatigue</a:t>
            </a:r>
          </a:p>
          <a:p>
            <a:pPr marL="742950" lvl="1" indent="-285750">
              <a:buFont typeface="Arial" panose="020B0604020202020204" pitchFamily="34" charset="0"/>
              <a:buChar char="•"/>
            </a:pPr>
            <a:r>
              <a:rPr lang="nl-NL" altLang="nl-NL" sz="2000" dirty="0">
                <a:solidFill>
                  <a:schemeClr val="tx2"/>
                </a:solidFill>
              </a:rPr>
              <a:t>Loss of lean muscle mass</a:t>
            </a:r>
          </a:p>
          <a:p>
            <a:pPr marL="742950" lvl="1" indent="-285750">
              <a:buFont typeface="Arial" panose="020B0604020202020204" pitchFamily="34" charset="0"/>
              <a:buChar char="•"/>
            </a:pPr>
            <a:r>
              <a:rPr lang="nl-NL" altLang="nl-NL" sz="2000" dirty="0">
                <a:solidFill>
                  <a:schemeClr val="tx2"/>
                </a:solidFill>
              </a:rPr>
              <a:t>Weight gain</a:t>
            </a:r>
          </a:p>
          <a:p>
            <a:pPr marL="742950" lvl="1" indent="-285750">
              <a:buFont typeface="Arial" panose="020B0604020202020204" pitchFamily="34" charset="0"/>
              <a:buChar char="•"/>
            </a:pPr>
            <a:r>
              <a:rPr lang="nl-NL" altLang="nl-NL" sz="2000" dirty="0">
                <a:solidFill>
                  <a:schemeClr val="tx2"/>
                </a:solidFill>
              </a:rPr>
              <a:t>Cardiovascular effects</a:t>
            </a:r>
          </a:p>
          <a:p>
            <a:pPr marL="742950" lvl="1" indent="-285750">
              <a:buFont typeface="Arial" panose="020B0604020202020204" pitchFamily="34" charset="0"/>
              <a:buChar char="•"/>
            </a:pPr>
            <a:r>
              <a:rPr lang="nl-NL" altLang="nl-NL" sz="2000" dirty="0">
                <a:solidFill>
                  <a:schemeClr val="tx2"/>
                </a:solidFill>
              </a:rPr>
              <a:t>Increased blood sugar</a:t>
            </a:r>
          </a:p>
          <a:p>
            <a:pPr marL="742950" lvl="1" indent="-285750">
              <a:buFont typeface="Arial" panose="020B0604020202020204" pitchFamily="34" charset="0"/>
              <a:buChar char="•"/>
            </a:pPr>
            <a:r>
              <a:rPr lang="nl-NL" altLang="nl-NL" sz="2000" dirty="0">
                <a:solidFill>
                  <a:schemeClr val="tx2"/>
                </a:solidFill>
              </a:rPr>
              <a:t>Intestinal complaints</a:t>
            </a:r>
          </a:p>
          <a:p>
            <a:pPr marL="742950" lvl="1" indent="-285750">
              <a:buFont typeface="Arial" panose="020B0604020202020204" pitchFamily="34" charset="0"/>
              <a:buChar char="•"/>
            </a:pPr>
            <a:r>
              <a:rPr lang="nl-NL" altLang="nl-NL" sz="2000" dirty="0">
                <a:solidFill>
                  <a:schemeClr val="tx2"/>
                </a:solidFill>
              </a:rPr>
              <a:t>Aging</a:t>
            </a:r>
          </a:p>
        </p:txBody>
      </p:sp>
      <p:sp>
        <p:nvSpPr>
          <p:cNvPr id="6" name="Slide Number Placeholder 5"/>
          <p:cNvSpPr>
            <a:spLocks noGrp="1"/>
          </p:cNvSpPr>
          <p:nvPr>
            <p:ph type="sldNum" sz="quarter" idx="12"/>
          </p:nvPr>
        </p:nvSpPr>
        <p:spPr/>
        <p:txBody>
          <a:bodyPr/>
          <a:lstStyle/>
          <a:p>
            <a:fld id="{49C22989-9E7A-453B-957F-79F1530B0A4F}" type="slidenum">
              <a:rPr lang="nl-NL" smtClean="0"/>
              <a:t>10</a:t>
            </a:fld>
            <a:endParaRPr lang="nl-NL"/>
          </a:p>
        </p:txBody>
      </p:sp>
    </p:spTree>
    <p:extLst>
      <p:ext uri="{BB962C8B-B14F-4D97-AF65-F5344CB8AC3E}">
        <p14:creationId xmlns:p14="http://schemas.microsoft.com/office/powerpoint/2010/main" val="4010462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extBox 1"/>
          <p:cNvSpPr txBox="1"/>
          <p:nvPr/>
        </p:nvSpPr>
        <p:spPr>
          <a:xfrm>
            <a:off x="899592" y="390526"/>
            <a:ext cx="7253808" cy="1546577"/>
          </a:xfrm>
          <a:prstGeom prst="rect">
            <a:avLst/>
          </a:prstGeom>
          <a:solidFill>
            <a:schemeClr val="bg1"/>
          </a:solidFill>
        </p:spPr>
        <p:txBody>
          <a:bodyPr wrap="square" rtlCol="0">
            <a:spAutoFit/>
          </a:bodyPr>
          <a:lstStyle/>
          <a:p>
            <a:r>
              <a:rPr lang="nl-NL" sz="3600" dirty="0">
                <a:solidFill>
                  <a:srgbClr val="C00000"/>
                </a:solidFill>
              </a:rPr>
              <a:t>Cortisol and melatonin rhythm</a:t>
            </a:r>
          </a:p>
          <a:p>
            <a:endParaRPr lang="nl-NL" sz="2800" dirty="0">
              <a:solidFill>
                <a:srgbClr val="C00000"/>
              </a:solidFill>
            </a:endParaRPr>
          </a:p>
          <a:p>
            <a:endParaRPr lang="nl-NL" sz="2800" dirty="0">
              <a:solidFill>
                <a:srgbClr val="C00000"/>
              </a:solidFill>
            </a:endParaRPr>
          </a:p>
        </p:txBody>
      </p:sp>
      <p:pic>
        <p:nvPicPr>
          <p:cNvPr id="15" name="Picture 14" descr="Brain.png"/>
          <p:cNvPicPr>
            <a:picLocks noChangeAspect="1"/>
          </p:cNvPicPr>
          <p:nvPr/>
        </p:nvPicPr>
        <p:blipFill>
          <a:blip r:embed="rId2" cstate="print"/>
          <a:stretch>
            <a:fillRect/>
          </a:stretch>
        </p:blipFill>
        <p:spPr>
          <a:xfrm>
            <a:off x="8307288" y="5877272"/>
            <a:ext cx="836712" cy="836712"/>
          </a:xfrm>
          <a:prstGeom prst="rect">
            <a:avLst/>
          </a:prstGeom>
        </p:spPr>
      </p:pic>
      <p:sp>
        <p:nvSpPr>
          <p:cNvPr id="10" name="Slide Number Placeholder 9"/>
          <p:cNvSpPr>
            <a:spLocks noGrp="1"/>
          </p:cNvSpPr>
          <p:nvPr>
            <p:ph type="sldNum" sz="quarter" idx="12"/>
          </p:nvPr>
        </p:nvSpPr>
        <p:spPr/>
        <p:txBody>
          <a:bodyPr/>
          <a:lstStyle/>
          <a:p>
            <a:fld id="{49C22989-9E7A-453B-957F-79F1530B0A4F}" type="slidenum">
              <a:rPr lang="nl-NL" smtClean="0"/>
              <a:t>11</a:t>
            </a:fld>
            <a:endParaRPr lang="nl-NL"/>
          </a:p>
        </p:txBody>
      </p:sp>
      <p:pic>
        <p:nvPicPr>
          <p:cNvPr id="4098" name="Picture 2" descr="Food containing sug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91913" y="-26008013"/>
            <a:ext cx="3429000" cy="2286000"/>
          </a:xfrm>
          <a:prstGeom prst="rect">
            <a:avLst/>
          </a:prstGeom>
          <a:noFill/>
          <a:extLst>
            <a:ext uri="{909E8E84-426E-40dd-AFC4-6F175D3DCCD1}">
              <a14:hiddenFill xmlns=""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592" y="1028700"/>
            <a:ext cx="7543800" cy="58293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7632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411" y="620689"/>
            <a:ext cx="9612560" cy="908720"/>
          </a:xfrm>
        </p:spPr>
        <p:txBody>
          <a:bodyPr/>
          <a:lstStyle/>
          <a:p>
            <a:r>
              <a:rPr lang="nl-NL" dirty="0">
                <a:solidFill>
                  <a:srgbClr val="C00000"/>
                </a:solidFill>
              </a:rPr>
              <a:t>Supplements to balance circadian rhythm</a:t>
            </a:r>
            <a:endParaRPr lang="en-US" dirty="0">
              <a:solidFill>
                <a:srgbClr val="C00000"/>
              </a:solidFill>
            </a:endParaRPr>
          </a:p>
        </p:txBody>
      </p:sp>
      <p:pic>
        <p:nvPicPr>
          <p:cNvPr id="7" name="Picture 6" descr="Brain.png"/>
          <p:cNvPicPr>
            <a:picLocks noChangeAspect="1"/>
          </p:cNvPicPr>
          <p:nvPr/>
        </p:nvPicPr>
        <p:blipFill>
          <a:blip r:embed="rId3" cstate="print"/>
          <a:stretch>
            <a:fillRect/>
          </a:stretch>
        </p:blipFill>
        <p:spPr>
          <a:xfrm>
            <a:off x="8274884" y="5892467"/>
            <a:ext cx="836712" cy="836712"/>
          </a:xfrm>
          <a:prstGeom prst="rect">
            <a:avLst/>
          </a:prstGeom>
        </p:spPr>
      </p:pic>
      <p:sp>
        <p:nvSpPr>
          <p:cNvPr id="3" name="Rectangle 2"/>
          <p:cNvSpPr/>
          <p:nvPr/>
        </p:nvSpPr>
        <p:spPr>
          <a:xfrm>
            <a:off x="447511" y="2204865"/>
            <a:ext cx="7560840" cy="4524315"/>
          </a:xfrm>
          <a:prstGeom prst="rect">
            <a:avLst/>
          </a:prstGeom>
        </p:spPr>
        <p:txBody>
          <a:bodyPr wrap="square">
            <a:spAutoFit/>
          </a:bodyPr>
          <a:lstStyle/>
          <a:p>
            <a:pPr marL="285750" indent="-285750">
              <a:buFont typeface="Arial" panose="020B0604020202020204" pitchFamily="34" charset="0"/>
              <a:buChar char="•"/>
            </a:pPr>
            <a:r>
              <a:rPr lang="nl-NL" altLang="nl-NL" sz="3200" dirty="0">
                <a:solidFill>
                  <a:schemeClr val="tx2"/>
                </a:solidFill>
              </a:rPr>
              <a:t>Pannax ghinseng</a:t>
            </a:r>
          </a:p>
          <a:p>
            <a:pPr marL="285750" indent="-285750">
              <a:buFont typeface="Arial" panose="020B0604020202020204" pitchFamily="34" charset="0"/>
              <a:buChar char="•"/>
            </a:pPr>
            <a:r>
              <a:rPr lang="nl-NL" altLang="nl-NL" sz="3200" dirty="0">
                <a:solidFill>
                  <a:schemeClr val="tx2"/>
                </a:solidFill>
              </a:rPr>
              <a:t>Siberian ghinseng</a:t>
            </a:r>
          </a:p>
          <a:p>
            <a:pPr marL="285750" indent="-285750">
              <a:buFont typeface="Arial" panose="020B0604020202020204" pitchFamily="34" charset="0"/>
              <a:buChar char="•"/>
            </a:pPr>
            <a:r>
              <a:rPr lang="nl-NL" altLang="nl-NL" sz="3200" dirty="0">
                <a:solidFill>
                  <a:schemeClr val="tx2"/>
                </a:solidFill>
              </a:rPr>
              <a:t>Ashwagandha</a:t>
            </a:r>
          </a:p>
          <a:p>
            <a:pPr marL="285750" indent="-285750">
              <a:buFont typeface="Arial" panose="020B0604020202020204" pitchFamily="34" charset="0"/>
              <a:buChar char="•"/>
            </a:pPr>
            <a:r>
              <a:rPr lang="nl-NL" altLang="nl-NL" sz="3200" dirty="0">
                <a:solidFill>
                  <a:schemeClr val="tx2"/>
                </a:solidFill>
              </a:rPr>
              <a:t>Holibasal leaf extract</a:t>
            </a:r>
          </a:p>
          <a:p>
            <a:pPr marL="285750" indent="-285750">
              <a:buFont typeface="Arial" panose="020B0604020202020204" pitchFamily="34" charset="0"/>
              <a:buChar char="•"/>
            </a:pPr>
            <a:r>
              <a:rPr lang="nl-NL" altLang="nl-NL" sz="3200" dirty="0">
                <a:solidFill>
                  <a:schemeClr val="tx2"/>
                </a:solidFill>
              </a:rPr>
              <a:t>Rhodiola</a:t>
            </a:r>
          </a:p>
          <a:p>
            <a:pPr marL="285750" indent="-285750">
              <a:buFont typeface="Arial" panose="020B0604020202020204" pitchFamily="34" charset="0"/>
              <a:buChar char="•"/>
            </a:pPr>
            <a:r>
              <a:rPr lang="nl-NL" altLang="nl-NL" sz="3200" dirty="0">
                <a:solidFill>
                  <a:schemeClr val="tx2"/>
                </a:solidFill>
              </a:rPr>
              <a:t>Boerhaave Diffusa</a:t>
            </a:r>
          </a:p>
          <a:p>
            <a:pPr marL="285750" indent="-285750">
              <a:buFont typeface="Arial" panose="020B0604020202020204" pitchFamily="34" charset="0"/>
              <a:buChar char="•"/>
            </a:pPr>
            <a:r>
              <a:rPr lang="nl-NL" altLang="nl-NL" sz="3200" dirty="0">
                <a:solidFill>
                  <a:schemeClr val="tx2"/>
                </a:solidFill>
              </a:rPr>
              <a:t>Panathine </a:t>
            </a:r>
          </a:p>
          <a:p>
            <a:pPr marL="285750" indent="-285750">
              <a:buFont typeface="Arial" panose="020B0604020202020204" pitchFamily="34" charset="0"/>
              <a:buChar char="•"/>
            </a:pPr>
            <a:r>
              <a:rPr lang="nl-NL" altLang="nl-NL" sz="3200" dirty="0">
                <a:solidFill>
                  <a:schemeClr val="tx2"/>
                </a:solidFill>
              </a:rPr>
              <a:t>Vitamine C</a:t>
            </a:r>
          </a:p>
          <a:p>
            <a:pPr marL="285750" indent="-285750">
              <a:buFont typeface="Arial" panose="020B0604020202020204" pitchFamily="34" charset="0"/>
              <a:buChar char="•"/>
            </a:pPr>
            <a:endParaRPr lang="nl-NL" altLang="nl-NL" sz="3200" dirty="0">
              <a:solidFill>
                <a:schemeClr val="tx2"/>
              </a:solidFill>
            </a:endParaRPr>
          </a:p>
        </p:txBody>
      </p:sp>
      <p:sp>
        <p:nvSpPr>
          <p:cNvPr id="6" name="Slide Number Placeholder 5"/>
          <p:cNvSpPr>
            <a:spLocks noGrp="1"/>
          </p:cNvSpPr>
          <p:nvPr>
            <p:ph type="sldNum" sz="quarter" idx="12"/>
          </p:nvPr>
        </p:nvSpPr>
        <p:spPr/>
        <p:txBody>
          <a:bodyPr/>
          <a:lstStyle/>
          <a:p>
            <a:fld id="{49C22989-9E7A-453B-957F-79F1530B0A4F}" type="slidenum">
              <a:rPr lang="nl-NL" smtClean="0"/>
              <a:t>12</a:t>
            </a:fld>
            <a:endParaRPr lang="nl-NL"/>
          </a:p>
        </p:txBody>
      </p:sp>
    </p:spTree>
    <p:extLst>
      <p:ext uri="{BB962C8B-B14F-4D97-AF65-F5344CB8AC3E}">
        <p14:creationId xmlns:p14="http://schemas.microsoft.com/office/powerpoint/2010/main" val="1335145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extBox 1"/>
          <p:cNvSpPr txBox="1"/>
          <p:nvPr/>
        </p:nvSpPr>
        <p:spPr>
          <a:xfrm>
            <a:off x="539552" y="188640"/>
            <a:ext cx="7704856" cy="2308324"/>
          </a:xfrm>
          <a:prstGeom prst="rect">
            <a:avLst/>
          </a:prstGeom>
          <a:solidFill>
            <a:schemeClr val="bg1"/>
          </a:solidFill>
        </p:spPr>
        <p:txBody>
          <a:bodyPr wrap="square" rtlCol="0">
            <a:spAutoFit/>
          </a:bodyPr>
          <a:lstStyle/>
          <a:p>
            <a:pPr algn="ctr"/>
            <a:r>
              <a:rPr lang="nl-NL" sz="4400" dirty="0">
                <a:solidFill>
                  <a:srgbClr val="C00000"/>
                </a:solidFill>
                <a:effectLst>
                  <a:outerShdw blurRad="38100" dist="38100" dir="2700000" algn="tl">
                    <a:srgbClr val="000000">
                      <a:alpha val="43137"/>
                    </a:srgbClr>
                  </a:outerShdw>
                </a:effectLst>
              </a:rPr>
              <a:t>Cortisol levels can lead to insulin resistance</a:t>
            </a:r>
          </a:p>
          <a:p>
            <a:endParaRPr lang="nl-NL" sz="2800" dirty="0">
              <a:solidFill>
                <a:srgbClr val="C00000"/>
              </a:solidFill>
            </a:endParaRPr>
          </a:p>
          <a:p>
            <a:endParaRPr lang="nl-NL" sz="2800" dirty="0">
              <a:solidFill>
                <a:srgbClr val="C00000"/>
              </a:solidFill>
            </a:endParaRPr>
          </a:p>
        </p:txBody>
      </p:sp>
      <p:pic>
        <p:nvPicPr>
          <p:cNvPr id="15" name="Picture 14" descr="Brain.png"/>
          <p:cNvPicPr>
            <a:picLocks noChangeAspect="1"/>
          </p:cNvPicPr>
          <p:nvPr/>
        </p:nvPicPr>
        <p:blipFill>
          <a:blip r:embed="rId2" cstate="print"/>
          <a:stretch>
            <a:fillRect/>
          </a:stretch>
        </p:blipFill>
        <p:spPr>
          <a:xfrm>
            <a:off x="8307288" y="5957259"/>
            <a:ext cx="836712" cy="836712"/>
          </a:xfrm>
          <a:prstGeom prst="rect">
            <a:avLst/>
          </a:prstGeom>
        </p:spPr>
      </p:pic>
      <p:sp>
        <p:nvSpPr>
          <p:cNvPr id="10" name="Slide Number Placeholder 9"/>
          <p:cNvSpPr>
            <a:spLocks noGrp="1"/>
          </p:cNvSpPr>
          <p:nvPr>
            <p:ph type="sldNum" sz="quarter" idx="12"/>
          </p:nvPr>
        </p:nvSpPr>
        <p:spPr/>
        <p:txBody>
          <a:bodyPr/>
          <a:lstStyle/>
          <a:p>
            <a:fld id="{49C22989-9E7A-453B-957F-79F1530B0A4F}" type="slidenum">
              <a:rPr lang="nl-NL" smtClean="0"/>
              <a:t>13</a:t>
            </a:fld>
            <a:endParaRPr lang="nl-NL"/>
          </a:p>
        </p:txBody>
      </p:sp>
      <p:pic>
        <p:nvPicPr>
          <p:cNvPr id="4098" name="Picture 2" descr="Food containing sug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91913" y="-26008013"/>
            <a:ext cx="3429000" cy="2286000"/>
          </a:xfrm>
          <a:prstGeom prst="rect">
            <a:avLst/>
          </a:prstGeom>
          <a:noFill/>
          <a:extLst>
            <a:ext uri="{909E8E84-426E-40dd-AFC4-6F175D3DCCD1}">
              <a14:hiddenFill xmlns="" xmlns:a14="http://schemas.microsoft.com/office/drawing/2010/main">
                <a:solidFill>
                  <a:srgbClr val="FFFFFF"/>
                </a:solidFill>
              </a14:hiddenFill>
            </a:ext>
          </a:extLst>
        </p:spPr>
      </p:pic>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9" y="1556792"/>
            <a:ext cx="7038975" cy="53721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4135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411" y="620689"/>
            <a:ext cx="9167411" cy="908720"/>
          </a:xfrm>
        </p:spPr>
        <p:txBody>
          <a:bodyPr/>
          <a:lstStyle/>
          <a:p>
            <a:r>
              <a:rPr lang="nl-NL" dirty="0">
                <a:solidFill>
                  <a:srgbClr val="C00000"/>
                </a:solidFill>
              </a:rPr>
              <a:t>Tips to lower cortisol levels</a:t>
            </a:r>
            <a:endParaRPr lang="en-US" dirty="0">
              <a:solidFill>
                <a:srgbClr val="C00000"/>
              </a:solidFill>
            </a:endParaRPr>
          </a:p>
        </p:txBody>
      </p:sp>
      <p:pic>
        <p:nvPicPr>
          <p:cNvPr id="7" name="Picture 6" descr="Brain.png"/>
          <p:cNvPicPr>
            <a:picLocks noChangeAspect="1"/>
          </p:cNvPicPr>
          <p:nvPr/>
        </p:nvPicPr>
        <p:blipFill>
          <a:blip r:embed="rId3" cstate="print"/>
          <a:stretch>
            <a:fillRect/>
          </a:stretch>
        </p:blipFill>
        <p:spPr>
          <a:xfrm>
            <a:off x="8280805" y="5896791"/>
            <a:ext cx="836712" cy="836712"/>
          </a:xfrm>
          <a:prstGeom prst="rect">
            <a:avLst/>
          </a:prstGeom>
        </p:spPr>
      </p:pic>
      <p:sp>
        <p:nvSpPr>
          <p:cNvPr id="3" name="Rectangle 2"/>
          <p:cNvSpPr/>
          <p:nvPr/>
        </p:nvSpPr>
        <p:spPr>
          <a:xfrm>
            <a:off x="447511" y="2204864"/>
            <a:ext cx="7560840" cy="4031873"/>
          </a:xfrm>
          <a:prstGeom prst="rect">
            <a:avLst/>
          </a:prstGeom>
        </p:spPr>
        <p:txBody>
          <a:bodyPr wrap="square">
            <a:spAutoFit/>
          </a:bodyPr>
          <a:lstStyle/>
          <a:p>
            <a:pPr marL="285750" indent="-285750">
              <a:buFont typeface="Arial" panose="020B0604020202020204" pitchFamily="34" charset="0"/>
              <a:buChar char="•"/>
            </a:pPr>
            <a:r>
              <a:rPr lang="nl-NL" altLang="nl-NL" sz="3200" dirty="0">
                <a:solidFill>
                  <a:schemeClr val="tx2"/>
                </a:solidFill>
              </a:rPr>
              <a:t>Sports and movement</a:t>
            </a:r>
          </a:p>
          <a:p>
            <a:pPr marL="285750" indent="-285750">
              <a:buFont typeface="Arial" panose="020B0604020202020204" pitchFamily="34" charset="0"/>
              <a:buChar char="•"/>
            </a:pPr>
            <a:r>
              <a:rPr lang="nl-NL" altLang="nl-NL" sz="3200" dirty="0">
                <a:solidFill>
                  <a:schemeClr val="tx2"/>
                </a:solidFill>
              </a:rPr>
              <a:t>Laugh, enjoy life, look on the bright side</a:t>
            </a:r>
          </a:p>
          <a:p>
            <a:pPr marL="285750" indent="-285750">
              <a:buFont typeface="Arial" panose="020B0604020202020204" pitchFamily="34" charset="0"/>
              <a:buChar char="•"/>
            </a:pPr>
            <a:r>
              <a:rPr lang="nl-NL" altLang="nl-NL" sz="3200" dirty="0">
                <a:solidFill>
                  <a:schemeClr val="tx2"/>
                </a:solidFill>
              </a:rPr>
              <a:t>Music</a:t>
            </a:r>
          </a:p>
          <a:p>
            <a:pPr marL="285750" indent="-285750">
              <a:buFont typeface="Arial" panose="020B0604020202020204" pitchFamily="34" charset="0"/>
              <a:buChar char="•"/>
            </a:pPr>
            <a:r>
              <a:rPr lang="nl-NL" altLang="nl-NL" sz="3200" dirty="0">
                <a:solidFill>
                  <a:schemeClr val="tx2"/>
                </a:solidFill>
              </a:rPr>
              <a:t>Relaxation exercises, techniques</a:t>
            </a:r>
          </a:p>
          <a:p>
            <a:pPr marL="285750" indent="-285750">
              <a:buFont typeface="Arial" panose="020B0604020202020204" pitchFamily="34" charset="0"/>
              <a:buChar char="•"/>
            </a:pPr>
            <a:r>
              <a:rPr lang="nl-NL" altLang="nl-NL" sz="3200" dirty="0">
                <a:solidFill>
                  <a:schemeClr val="tx2"/>
                </a:solidFill>
              </a:rPr>
              <a:t>Social activities</a:t>
            </a:r>
          </a:p>
          <a:p>
            <a:pPr marL="285750" indent="-285750">
              <a:buFont typeface="Arial" panose="020B0604020202020204" pitchFamily="34" charset="0"/>
              <a:buChar char="•"/>
            </a:pPr>
            <a:r>
              <a:rPr lang="nl-NL" altLang="nl-NL" sz="3200" dirty="0">
                <a:solidFill>
                  <a:schemeClr val="tx2"/>
                </a:solidFill>
                <a:hlinkClick r:id="rId4"/>
              </a:rPr>
              <a:t>http://youtu.be/nW0fM4CBEhk</a:t>
            </a:r>
            <a:endParaRPr lang="nl-NL" altLang="nl-NL" sz="3200" dirty="0">
              <a:solidFill>
                <a:schemeClr val="tx2"/>
              </a:solidFill>
            </a:endParaRPr>
          </a:p>
          <a:p>
            <a:pPr marL="285750" indent="-285750">
              <a:buFont typeface="Arial" panose="020B0604020202020204" pitchFamily="34" charset="0"/>
              <a:buChar char="•"/>
            </a:pPr>
            <a:endParaRPr lang="nl-NL" altLang="nl-NL" sz="3200" dirty="0">
              <a:solidFill>
                <a:schemeClr val="tx2"/>
              </a:solidFill>
            </a:endParaRPr>
          </a:p>
        </p:txBody>
      </p:sp>
      <p:sp>
        <p:nvSpPr>
          <p:cNvPr id="6" name="Slide Number Placeholder 5"/>
          <p:cNvSpPr>
            <a:spLocks noGrp="1"/>
          </p:cNvSpPr>
          <p:nvPr>
            <p:ph type="sldNum" sz="quarter" idx="12"/>
          </p:nvPr>
        </p:nvSpPr>
        <p:spPr/>
        <p:txBody>
          <a:bodyPr/>
          <a:lstStyle/>
          <a:p>
            <a:fld id="{49C22989-9E7A-453B-957F-79F1530B0A4F}" type="slidenum">
              <a:rPr lang="nl-NL" smtClean="0"/>
              <a:t>14</a:t>
            </a:fld>
            <a:endParaRPr lang="nl-NL"/>
          </a:p>
        </p:txBody>
      </p:sp>
    </p:spTree>
    <p:extLst>
      <p:ext uri="{BB962C8B-B14F-4D97-AF65-F5344CB8AC3E}">
        <p14:creationId xmlns:p14="http://schemas.microsoft.com/office/powerpoint/2010/main" val="2622204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88641"/>
            <a:ext cx="9612560" cy="908720"/>
          </a:xfrm>
        </p:spPr>
        <p:txBody>
          <a:bodyPr/>
          <a:lstStyle/>
          <a:p>
            <a:r>
              <a:rPr lang="nl-NL" dirty="0">
                <a:solidFill>
                  <a:srgbClr val="C00000"/>
                </a:solidFill>
              </a:rPr>
              <a:t>Brain-Gut axis</a:t>
            </a:r>
            <a:endParaRPr lang="en-US" dirty="0">
              <a:solidFill>
                <a:srgbClr val="C00000"/>
              </a:solidFill>
            </a:endParaRPr>
          </a:p>
        </p:txBody>
      </p:sp>
      <p:pic>
        <p:nvPicPr>
          <p:cNvPr id="7" name="Picture 6" descr="Brain.png"/>
          <p:cNvPicPr>
            <a:picLocks noChangeAspect="1"/>
          </p:cNvPicPr>
          <p:nvPr/>
        </p:nvPicPr>
        <p:blipFill>
          <a:blip r:embed="rId3" cstate="print"/>
          <a:stretch>
            <a:fillRect/>
          </a:stretch>
        </p:blipFill>
        <p:spPr>
          <a:xfrm>
            <a:off x="8307288" y="5905012"/>
            <a:ext cx="836712" cy="836712"/>
          </a:xfrm>
          <a:prstGeom prst="rect">
            <a:avLst/>
          </a:prstGeom>
        </p:spPr>
      </p:pic>
      <p:sp>
        <p:nvSpPr>
          <p:cNvPr id="3" name="Rectangle 2"/>
          <p:cNvSpPr/>
          <p:nvPr/>
        </p:nvSpPr>
        <p:spPr>
          <a:xfrm>
            <a:off x="447511" y="1052737"/>
            <a:ext cx="7560840" cy="6001643"/>
          </a:xfrm>
          <a:prstGeom prst="rect">
            <a:avLst/>
          </a:prstGeom>
        </p:spPr>
        <p:txBody>
          <a:bodyPr wrap="square">
            <a:spAutoFit/>
          </a:bodyPr>
          <a:lstStyle/>
          <a:p>
            <a:pPr marL="285750" indent="-285750">
              <a:buFont typeface="Arial" panose="020B0604020202020204" pitchFamily="34" charset="0"/>
              <a:buChar char="•"/>
            </a:pPr>
            <a:r>
              <a:rPr lang="nl-NL" altLang="nl-NL" sz="3200" dirty="0">
                <a:solidFill>
                  <a:schemeClr val="tx2"/>
                </a:solidFill>
              </a:rPr>
              <a:t>Stress</a:t>
            </a:r>
          </a:p>
          <a:p>
            <a:pPr marL="742950" lvl="1" indent="-285750">
              <a:buFont typeface="Arial" panose="020B0604020202020204" pitchFamily="34" charset="0"/>
              <a:buChar char="•"/>
            </a:pPr>
            <a:r>
              <a:rPr lang="nl-NL" altLang="nl-NL" sz="3200" dirty="0">
                <a:solidFill>
                  <a:schemeClr val="tx2"/>
                </a:solidFill>
              </a:rPr>
              <a:t>Frontal cortex, insular cortex, vagal motor nuclei, hypothalamus</a:t>
            </a:r>
          </a:p>
          <a:p>
            <a:pPr marL="285750" indent="-285750">
              <a:buFont typeface="Arial" panose="020B0604020202020204" pitchFamily="34" charset="0"/>
              <a:buChar char="•"/>
            </a:pPr>
            <a:r>
              <a:rPr lang="nl-NL" altLang="nl-NL" sz="3200" dirty="0">
                <a:solidFill>
                  <a:schemeClr val="tx2"/>
                </a:solidFill>
              </a:rPr>
              <a:t>Neural projections from hypothalamic hormones</a:t>
            </a:r>
          </a:p>
          <a:p>
            <a:pPr marL="285750" indent="-285750">
              <a:buFont typeface="Arial" panose="020B0604020202020204" pitchFamily="34" charset="0"/>
              <a:buChar char="•"/>
            </a:pPr>
            <a:r>
              <a:rPr lang="nl-NL" altLang="nl-NL" sz="3200" dirty="0">
                <a:solidFill>
                  <a:schemeClr val="tx2"/>
                </a:solidFill>
              </a:rPr>
              <a:t>Gut</a:t>
            </a:r>
          </a:p>
          <a:p>
            <a:pPr marL="742950" lvl="1" indent="-285750">
              <a:buFont typeface="Arial" panose="020B0604020202020204" pitchFamily="34" charset="0"/>
              <a:buChar char="•"/>
            </a:pPr>
            <a:r>
              <a:rPr lang="nl-NL" altLang="nl-NL" sz="3200" dirty="0">
                <a:solidFill>
                  <a:schemeClr val="tx2"/>
                </a:solidFill>
              </a:rPr>
              <a:t>Enteric nervous system</a:t>
            </a:r>
          </a:p>
          <a:p>
            <a:pPr marL="742950" lvl="1" indent="-285750">
              <a:buFont typeface="Arial" panose="020B0604020202020204" pitchFamily="34" charset="0"/>
              <a:buChar char="•"/>
            </a:pPr>
            <a:r>
              <a:rPr lang="nl-NL" altLang="nl-NL" sz="3200" dirty="0">
                <a:solidFill>
                  <a:schemeClr val="tx2"/>
                </a:solidFill>
              </a:rPr>
              <a:t>Intestinal Immune system</a:t>
            </a:r>
          </a:p>
          <a:p>
            <a:pPr marL="742950" lvl="1" indent="-285750">
              <a:buFont typeface="Arial" panose="020B0604020202020204" pitchFamily="34" charset="0"/>
              <a:buChar char="•"/>
            </a:pPr>
            <a:r>
              <a:rPr lang="nl-NL" altLang="nl-NL" sz="3200" dirty="0">
                <a:solidFill>
                  <a:schemeClr val="tx2"/>
                </a:solidFill>
              </a:rPr>
              <a:t>Intestinal microglia</a:t>
            </a:r>
          </a:p>
          <a:p>
            <a:pPr marL="285750" indent="-285750">
              <a:buFont typeface="Arial" panose="020B0604020202020204" pitchFamily="34" charset="0"/>
              <a:buChar char="•"/>
            </a:pPr>
            <a:r>
              <a:rPr lang="nl-NL" altLang="nl-NL" sz="3200" dirty="0">
                <a:solidFill>
                  <a:schemeClr val="tx2"/>
                </a:solidFill>
              </a:rPr>
              <a:t>Production of cytokines, gut opioids, gut peptides</a:t>
            </a:r>
          </a:p>
          <a:p>
            <a:pPr marL="285750" indent="-285750">
              <a:buFont typeface="Arial" panose="020B0604020202020204" pitchFamily="34" charset="0"/>
              <a:buChar char="•"/>
            </a:pPr>
            <a:endParaRPr lang="nl-NL" altLang="nl-NL" sz="3200" dirty="0">
              <a:solidFill>
                <a:schemeClr val="tx2"/>
              </a:solidFill>
            </a:endParaRPr>
          </a:p>
        </p:txBody>
      </p:sp>
      <p:sp>
        <p:nvSpPr>
          <p:cNvPr id="6" name="Slide Number Placeholder 5"/>
          <p:cNvSpPr>
            <a:spLocks noGrp="1"/>
          </p:cNvSpPr>
          <p:nvPr>
            <p:ph type="sldNum" sz="quarter" idx="12"/>
          </p:nvPr>
        </p:nvSpPr>
        <p:spPr/>
        <p:txBody>
          <a:bodyPr/>
          <a:lstStyle/>
          <a:p>
            <a:fld id="{49C22989-9E7A-453B-957F-79F1530B0A4F}" type="slidenum">
              <a:rPr lang="nl-NL" smtClean="0"/>
              <a:t>15</a:t>
            </a:fld>
            <a:endParaRPr lang="nl-NL"/>
          </a:p>
        </p:txBody>
      </p:sp>
    </p:spTree>
    <p:extLst>
      <p:ext uri="{BB962C8B-B14F-4D97-AF65-F5344CB8AC3E}">
        <p14:creationId xmlns:p14="http://schemas.microsoft.com/office/powerpoint/2010/main" val="3595247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0528" y="764704"/>
            <a:ext cx="9505056" cy="908720"/>
          </a:xfrm>
        </p:spPr>
        <p:txBody>
          <a:bodyPr/>
          <a:lstStyle/>
          <a:p>
            <a:r>
              <a:rPr lang="nl-NL" dirty="0">
                <a:solidFill>
                  <a:srgbClr val="C00000"/>
                </a:solidFill>
              </a:rPr>
              <a:t>Components of the Autonomic Nervous System</a:t>
            </a:r>
            <a:endParaRPr lang="en-US" dirty="0">
              <a:solidFill>
                <a:srgbClr val="C00000"/>
              </a:solidFill>
            </a:endParaRPr>
          </a:p>
        </p:txBody>
      </p:sp>
      <p:pic>
        <p:nvPicPr>
          <p:cNvPr id="7" name="Picture 6" descr="Brain.png"/>
          <p:cNvPicPr>
            <a:picLocks noChangeAspect="1"/>
          </p:cNvPicPr>
          <p:nvPr/>
        </p:nvPicPr>
        <p:blipFill>
          <a:blip r:embed="rId3" cstate="print"/>
          <a:stretch>
            <a:fillRect/>
          </a:stretch>
        </p:blipFill>
        <p:spPr>
          <a:xfrm>
            <a:off x="8274884" y="5887192"/>
            <a:ext cx="836712" cy="836712"/>
          </a:xfrm>
          <a:prstGeom prst="rect">
            <a:avLst/>
          </a:prstGeom>
        </p:spPr>
      </p:pic>
      <p:sp>
        <p:nvSpPr>
          <p:cNvPr id="3" name="Rectangle 2"/>
          <p:cNvSpPr/>
          <p:nvPr/>
        </p:nvSpPr>
        <p:spPr>
          <a:xfrm>
            <a:off x="423308" y="1844584"/>
            <a:ext cx="7560840" cy="4832092"/>
          </a:xfrm>
          <a:prstGeom prst="rect">
            <a:avLst/>
          </a:prstGeom>
        </p:spPr>
        <p:txBody>
          <a:bodyPr wrap="square">
            <a:spAutoFit/>
          </a:bodyPr>
          <a:lstStyle/>
          <a:p>
            <a:pPr marL="285750" indent="-285750">
              <a:buFont typeface="Arial" panose="020B0604020202020204" pitchFamily="34" charset="0"/>
              <a:buChar char="•"/>
            </a:pPr>
            <a:r>
              <a:rPr lang="nl-NL" altLang="nl-NL" sz="2800" dirty="0">
                <a:solidFill>
                  <a:schemeClr val="tx2"/>
                </a:solidFill>
              </a:rPr>
              <a:t>Sympathetic nervous system- ‘fight and flight’</a:t>
            </a:r>
          </a:p>
          <a:p>
            <a:pPr marL="285750" indent="-285750">
              <a:buFont typeface="Arial" panose="020B0604020202020204" pitchFamily="34" charset="0"/>
              <a:buChar char="•"/>
            </a:pPr>
            <a:r>
              <a:rPr lang="nl-NL" altLang="nl-NL" sz="2800" dirty="0">
                <a:solidFill>
                  <a:schemeClr val="tx2"/>
                </a:solidFill>
              </a:rPr>
              <a:t>Parasympathetic nervous system- ‘rest and digest’</a:t>
            </a:r>
          </a:p>
          <a:p>
            <a:pPr marL="285750" indent="-285750">
              <a:buFont typeface="Arial" panose="020B0604020202020204" pitchFamily="34" charset="0"/>
              <a:buChar char="•"/>
            </a:pPr>
            <a:r>
              <a:rPr lang="nl-NL" altLang="nl-NL" sz="2800" dirty="0">
                <a:solidFill>
                  <a:schemeClr val="tx2"/>
                </a:solidFill>
              </a:rPr>
              <a:t>Stimulate and control structures not under conscious control</a:t>
            </a:r>
          </a:p>
          <a:p>
            <a:pPr marL="285750" indent="-285750">
              <a:buFont typeface="Arial" panose="020B0604020202020204" pitchFamily="34" charset="0"/>
              <a:buChar char="•"/>
            </a:pPr>
            <a:r>
              <a:rPr lang="nl-NL" altLang="nl-NL" sz="2800" dirty="0">
                <a:solidFill>
                  <a:schemeClr val="tx2"/>
                </a:solidFill>
              </a:rPr>
              <a:t>Both systems are tonically active to help maintain a stable internal environment in face of changing conditions</a:t>
            </a:r>
          </a:p>
          <a:p>
            <a:pPr marL="285750" indent="-285750">
              <a:buFont typeface="Arial" panose="020B0604020202020204" pitchFamily="34" charset="0"/>
              <a:buChar char="•"/>
            </a:pPr>
            <a:r>
              <a:rPr lang="nl-NL" altLang="nl-NL" sz="2800" dirty="0">
                <a:solidFill>
                  <a:schemeClr val="tx2"/>
                </a:solidFill>
              </a:rPr>
              <a:t>Enteric nervous system- embedded in the lining of the gastrointestinal system</a:t>
            </a:r>
          </a:p>
        </p:txBody>
      </p:sp>
      <p:sp>
        <p:nvSpPr>
          <p:cNvPr id="6" name="Slide Number Placeholder 5"/>
          <p:cNvSpPr>
            <a:spLocks noGrp="1"/>
          </p:cNvSpPr>
          <p:nvPr>
            <p:ph type="sldNum" sz="quarter" idx="12"/>
          </p:nvPr>
        </p:nvSpPr>
        <p:spPr/>
        <p:txBody>
          <a:bodyPr/>
          <a:lstStyle/>
          <a:p>
            <a:fld id="{49C22989-9E7A-453B-957F-79F1530B0A4F}" type="slidenum">
              <a:rPr lang="nl-NL" smtClean="0"/>
              <a:t>16</a:t>
            </a:fld>
            <a:endParaRPr lang="nl-NL"/>
          </a:p>
        </p:txBody>
      </p:sp>
    </p:spTree>
    <p:extLst>
      <p:ext uri="{BB962C8B-B14F-4D97-AF65-F5344CB8AC3E}">
        <p14:creationId xmlns:p14="http://schemas.microsoft.com/office/powerpoint/2010/main" val="319785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0528" y="476673"/>
            <a:ext cx="9612560" cy="908720"/>
          </a:xfrm>
        </p:spPr>
        <p:txBody>
          <a:bodyPr/>
          <a:lstStyle/>
          <a:p>
            <a:r>
              <a:rPr lang="nl-NL" dirty="0">
                <a:solidFill>
                  <a:srgbClr val="C00000"/>
                </a:solidFill>
              </a:rPr>
              <a:t>Enteric Nervous System</a:t>
            </a:r>
            <a:endParaRPr lang="en-US" dirty="0">
              <a:solidFill>
                <a:srgbClr val="C00000"/>
              </a:solidFill>
            </a:endParaRPr>
          </a:p>
        </p:txBody>
      </p:sp>
      <p:pic>
        <p:nvPicPr>
          <p:cNvPr id="7" name="Picture 6" descr="Brain.png"/>
          <p:cNvPicPr>
            <a:picLocks noChangeAspect="1"/>
          </p:cNvPicPr>
          <p:nvPr/>
        </p:nvPicPr>
        <p:blipFill>
          <a:blip r:embed="rId3" cstate="print"/>
          <a:stretch>
            <a:fillRect/>
          </a:stretch>
        </p:blipFill>
        <p:spPr>
          <a:xfrm>
            <a:off x="8307288" y="5905012"/>
            <a:ext cx="836712" cy="836712"/>
          </a:xfrm>
          <a:prstGeom prst="rect">
            <a:avLst/>
          </a:prstGeom>
        </p:spPr>
      </p:pic>
      <p:sp>
        <p:nvSpPr>
          <p:cNvPr id="3" name="Rectangle 2"/>
          <p:cNvSpPr/>
          <p:nvPr/>
        </p:nvSpPr>
        <p:spPr>
          <a:xfrm>
            <a:off x="447511" y="1361025"/>
            <a:ext cx="7560840" cy="5509200"/>
          </a:xfrm>
          <a:prstGeom prst="rect">
            <a:avLst/>
          </a:prstGeom>
        </p:spPr>
        <p:txBody>
          <a:bodyPr wrap="square">
            <a:spAutoFit/>
          </a:bodyPr>
          <a:lstStyle/>
          <a:p>
            <a:pPr marL="285750" indent="-285750">
              <a:buFont typeface="Arial" panose="020B0604020202020204" pitchFamily="34" charset="0"/>
              <a:buChar char="•"/>
            </a:pPr>
            <a:r>
              <a:rPr lang="nl-NL" altLang="nl-NL" sz="4000" dirty="0">
                <a:solidFill>
                  <a:schemeClr val="tx2"/>
                </a:solidFill>
              </a:rPr>
              <a:t>Generates intestinal motility</a:t>
            </a:r>
          </a:p>
          <a:p>
            <a:pPr marL="285750" indent="-285750">
              <a:buFont typeface="Arial" panose="020B0604020202020204" pitchFamily="34" charset="0"/>
              <a:buChar char="•"/>
            </a:pPr>
            <a:r>
              <a:rPr lang="nl-NL" altLang="nl-NL" sz="4000" dirty="0">
                <a:solidFill>
                  <a:schemeClr val="tx2"/>
                </a:solidFill>
              </a:rPr>
              <a:t>Generates enzyme release</a:t>
            </a:r>
          </a:p>
          <a:p>
            <a:pPr marL="285750" indent="-285750">
              <a:buFont typeface="Arial" panose="020B0604020202020204" pitchFamily="34" charset="0"/>
              <a:buChar char="•"/>
            </a:pPr>
            <a:r>
              <a:rPr lang="nl-NL" altLang="nl-NL" sz="4000" dirty="0">
                <a:solidFill>
                  <a:schemeClr val="tx2"/>
                </a:solidFill>
              </a:rPr>
              <a:t>Provides afferent input to the vagus</a:t>
            </a:r>
          </a:p>
          <a:p>
            <a:pPr marL="285750" indent="-285750">
              <a:buFont typeface="Arial" panose="020B0604020202020204" pitchFamily="34" charset="0"/>
              <a:buChar char="•"/>
            </a:pPr>
            <a:r>
              <a:rPr lang="nl-NL" altLang="nl-NL" sz="4000" dirty="0">
                <a:solidFill>
                  <a:schemeClr val="tx2"/>
                </a:solidFill>
              </a:rPr>
              <a:t>More neurons then the entire spinal cord</a:t>
            </a:r>
          </a:p>
          <a:p>
            <a:pPr marL="285750" indent="-285750">
              <a:buFont typeface="Arial" panose="020B0604020202020204" pitchFamily="34" charset="0"/>
              <a:buChar char="•"/>
            </a:pPr>
            <a:r>
              <a:rPr lang="nl-NL" altLang="nl-NL" sz="4000" dirty="0">
                <a:solidFill>
                  <a:schemeClr val="tx2"/>
                </a:solidFill>
              </a:rPr>
              <a:t>Can operate independent of CNS- peristalsis</a:t>
            </a:r>
          </a:p>
          <a:p>
            <a:pPr marL="285750" indent="-285750">
              <a:buFont typeface="Arial" panose="020B0604020202020204" pitchFamily="34" charset="0"/>
              <a:buChar char="•"/>
            </a:pPr>
            <a:endParaRPr lang="nl-NL" altLang="nl-NL" sz="3200" dirty="0">
              <a:solidFill>
                <a:schemeClr val="tx2"/>
              </a:solidFill>
            </a:endParaRPr>
          </a:p>
        </p:txBody>
      </p:sp>
      <p:sp>
        <p:nvSpPr>
          <p:cNvPr id="6" name="Slide Number Placeholder 5"/>
          <p:cNvSpPr>
            <a:spLocks noGrp="1"/>
          </p:cNvSpPr>
          <p:nvPr>
            <p:ph type="sldNum" sz="quarter" idx="12"/>
          </p:nvPr>
        </p:nvSpPr>
        <p:spPr/>
        <p:txBody>
          <a:bodyPr/>
          <a:lstStyle/>
          <a:p>
            <a:fld id="{49C22989-9E7A-453B-957F-79F1530B0A4F}" type="slidenum">
              <a:rPr lang="nl-NL" smtClean="0"/>
              <a:t>17</a:t>
            </a:fld>
            <a:endParaRPr lang="nl-NL"/>
          </a:p>
        </p:txBody>
      </p:sp>
    </p:spTree>
    <p:extLst>
      <p:ext uri="{BB962C8B-B14F-4D97-AF65-F5344CB8AC3E}">
        <p14:creationId xmlns:p14="http://schemas.microsoft.com/office/powerpoint/2010/main" val="2555144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0528" y="620689"/>
            <a:ext cx="9612560" cy="908720"/>
          </a:xfrm>
        </p:spPr>
        <p:txBody>
          <a:bodyPr/>
          <a:lstStyle/>
          <a:p>
            <a:r>
              <a:rPr lang="nl-NL" dirty="0">
                <a:solidFill>
                  <a:srgbClr val="C00000"/>
                </a:solidFill>
              </a:rPr>
              <a:t>Intestinal bacteria (microbiome)</a:t>
            </a:r>
            <a:endParaRPr lang="en-US" dirty="0">
              <a:solidFill>
                <a:srgbClr val="C00000"/>
              </a:solidFill>
            </a:endParaRPr>
          </a:p>
        </p:txBody>
      </p:sp>
      <p:pic>
        <p:nvPicPr>
          <p:cNvPr id="7" name="Picture 6" descr="Brain.png"/>
          <p:cNvPicPr>
            <a:picLocks noChangeAspect="1"/>
          </p:cNvPicPr>
          <p:nvPr/>
        </p:nvPicPr>
        <p:blipFill>
          <a:blip r:embed="rId3" cstate="print"/>
          <a:stretch>
            <a:fillRect/>
          </a:stretch>
        </p:blipFill>
        <p:spPr>
          <a:xfrm>
            <a:off x="8255815" y="5877272"/>
            <a:ext cx="836712" cy="836712"/>
          </a:xfrm>
          <a:prstGeom prst="rect">
            <a:avLst/>
          </a:prstGeom>
        </p:spPr>
      </p:pic>
      <p:sp>
        <p:nvSpPr>
          <p:cNvPr id="3" name="Rectangle 2"/>
          <p:cNvSpPr/>
          <p:nvPr/>
        </p:nvSpPr>
        <p:spPr>
          <a:xfrm>
            <a:off x="447511" y="1361025"/>
            <a:ext cx="7560840" cy="6124754"/>
          </a:xfrm>
          <a:prstGeom prst="rect">
            <a:avLst/>
          </a:prstGeom>
        </p:spPr>
        <p:txBody>
          <a:bodyPr wrap="square">
            <a:spAutoFit/>
          </a:bodyPr>
          <a:lstStyle/>
          <a:p>
            <a:pPr marL="285750" indent="-285750">
              <a:buFont typeface="Arial" panose="020B0604020202020204" pitchFamily="34" charset="0"/>
              <a:buChar char="•"/>
            </a:pPr>
            <a:r>
              <a:rPr lang="nl-NL" altLang="nl-NL" sz="4000" dirty="0">
                <a:solidFill>
                  <a:schemeClr val="tx2"/>
                </a:solidFill>
              </a:rPr>
              <a:t>Firmicutes</a:t>
            </a:r>
          </a:p>
          <a:p>
            <a:pPr marL="285750" indent="-285750">
              <a:buFont typeface="Arial" panose="020B0604020202020204" pitchFamily="34" charset="0"/>
              <a:buChar char="•"/>
            </a:pPr>
            <a:r>
              <a:rPr lang="nl-NL" altLang="nl-NL" sz="4000" dirty="0">
                <a:solidFill>
                  <a:schemeClr val="tx2"/>
                </a:solidFill>
              </a:rPr>
              <a:t>Bacteroidetes</a:t>
            </a:r>
          </a:p>
          <a:p>
            <a:pPr marL="285750" indent="-285750">
              <a:buFont typeface="Arial" panose="020B0604020202020204" pitchFamily="34" charset="0"/>
              <a:buChar char="•"/>
            </a:pPr>
            <a:r>
              <a:rPr lang="nl-NL" altLang="nl-NL" sz="4000" dirty="0">
                <a:solidFill>
                  <a:schemeClr val="tx2"/>
                </a:solidFill>
              </a:rPr>
              <a:t>F/B ratio important </a:t>
            </a:r>
          </a:p>
          <a:p>
            <a:pPr marL="285750" indent="-285750">
              <a:buFont typeface="Arial" panose="020B0604020202020204" pitchFamily="34" charset="0"/>
              <a:buChar char="•"/>
            </a:pPr>
            <a:r>
              <a:rPr lang="nl-NL" altLang="nl-NL" sz="4000" dirty="0">
                <a:solidFill>
                  <a:schemeClr val="tx2"/>
                </a:solidFill>
              </a:rPr>
              <a:t>Represent 90 % of bacterial population in the colon</a:t>
            </a:r>
          </a:p>
          <a:p>
            <a:pPr marL="285750" indent="-285750">
              <a:buFont typeface="Arial" panose="020B0604020202020204" pitchFamily="34" charset="0"/>
              <a:buChar char="•"/>
            </a:pPr>
            <a:r>
              <a:rPr lang="nl-NL" altLang="nl-NL" sz="4000" dirty="0">
                <a:solidFill>
                  <a:schemeClr val="tx2"/>
                </a:solidFill>
              </a:rPr>
              <a:t>90% of serotonin is manufactured in the gut!</a:t>
            </a:r>
          </a:p>
          <a:p>
            <a:pPr marL="285750" indent="-285750">
              <a:buFont typeface="Arial" panose="020B0604020202020204" pitchFamily="34" charset="0"/>
              <a:buChar char="•"/>
            </a:pPr>
            <a:r>
              <a:rPr lang="nl-NL" altLang="nl-NL" sz="4000" dirty="0">
                <a:solidFill>
                  <a:schemeClr val="tx2"/>
                </a:solidFill>
              </a:rPr>
              <a:t>Regulation of immune cells/hormones</a:t>
            </a:r>
          </a:p>
          <a:p>
            <a:pPr marL="285750" indent="-285750">
              <a:buFont typeface="Arial" panose="020B0604020202020204" pitchFamily="34" charset="0"/>
              <a:buChar char="•"/>
            </a:pPr>
            <a:endParaRPr lang="nl-NL" altLang="nl-NL" sz="3200" dirty="0">
              <a:solidFill>
                <a:schemeClr val="tx2"/>
              </a:solidFill>
            </a:endParaRPr>
          </a:p>
        </p:txBody>
      </p:sp>
      <p:sp>
        <p:nvSpPr>
          <p:cNvPr id="6" name="Slide Number Placeholder 5"/>
          <p:cNvSpPr>
            <a:spLocks noGrp="1"/>
          </p:cNvSpPr>
          <p:nvPr>
            <p:ph type="sldNum" sz="quarter" idx="12"/>
          </p:nvPr>
        </p:nvSpPr>
        <p:spPr/>
        <p:txBody>
          <a:bodyPr/>
          <a:lstStyle/>
          <a:p>
            <a:fld id="{49C22989-9E7A-453B-957F-79F1530B0A4F}" type="slidenum">
              <a:rPr lang="nl-NL" smtClean="0"/>
              <a:t>18</a:t>
            </a:fld>
            <a:endParaRPr lang="nl-NL"/>
          </a:p>
        </p:txBody>
      </p:sp>
    </p:spTree>
    <p:extLst>
      <p:ext uri="{BB962C8B-B14F-4D97-AF65-F5344CB8AC3E}">
        <p14:creationId xmlns:p14="http://schemas.microsoft.com/office/powerpoint/2010/main" val="3528035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0528" y="188641"/>
            <a:ext cx="9612560" cy="908720"/>
          </a:xfrm>
        </p:spPr>
        <p:txBody>
          <a:bodyPr/>
          <a:lstStyle/>
          <a:p>
            <a:r>
              <a:rPr lang="nl-NL" dirty="0">
                <a:solidFill>
                  <a:srgbClr val="C00000"/>
                </a:solidFill>
              </a:rPr>
              <a:t>If born by C-section:</a:t>
            </a:r>
            <a:endParaRPr lang="en-US" dirty="0">
              <a:solidFill>
                <a:srgbClr val="C00000"/>
              </a:solidFill>
            </a:endParaRPr>
          </a:p>
        </p:txBody>
      </p:sp>
      <p:pic>
        <p:nvPicPr>
          <p:cNvPr id="7" name="Picture 6" descr="Brain.png"/>
          <p:cNvPicPr>
            <a:picLocks noChangeAspect="1"/>
          </p:cNvPicPr>
          <p:nvPr/>
        </p:nvPicPr>
        <p:blipFill>
          <a:blip r:embed="rId3" cstate="print"/>
          <a:stretch>
            <a:fillRect/>
          </a:stretch>
        </p:blipFill>
        <p:spPr>
          <a:xfrm>
            <a:off x="8269669" y="5877272"/>
            <a:ext cx="836712" cy="836712"/>
          </a:xfrm>
          <a:prstGeom prst="rect">
            <a:avLst/>
          </a:prstGeom>
        </p:spPr>
      </p:pic>
      <p:sp>
        <p:nvSpPr>
          <p:cNvPr id="3" name="Rectangle 2"/>
          <p:cNvSpPr/>
          <p:nvPr/>
        </p:nvSpPr>
        <p:spPr>
          <a:xfrm>
            <a:off x="447511" y="1361025"/>
            <a:ext cx="7560840" cy="4278094"/>
          </a:xfrm>
          <a:prstGeom prst="rect">
            <a:avLst/>
          </a:prstGeom>
        </p:spPr>
        <p:txBody>
          <a:bodyPr wrap="square">
            <a:spAutoFit/>
          </a:bodyPr>
          <a:lstStyle/>
          <a:p>
            <a:pPr marL="285750" indent="-285750">
              <a:buFont typeface="Arial" panose="020B0604020202020204" pitchFamily="34" charset="0"/>
              <a:buChar char="•"/>
            </a:pPr>
            <a:r>
              <a:rPr lang="nl-NL" altLang="nl-NL" sz="4000" dirty="0">
                <a:solidFill>
                  <a:schemeClr val="tx2"/>
                </a:solidFill>
              </a:rPr>
              <a:t>5X more risk for allergies</a:t>
            </a:r>
          </a:p>
          <a:p>
            <a:pPr marL="285750" indent="-285750">
              <a:buFont typeface="Arial" panose="020B0604020202020204" pitchFamily="34" charset="0"/>
              <a:buChar char="•"/>
            </a:pPr>
            <a:r>
              <a:rPr lang="nl-NL" altLang="nl-NL" sz="4000" dirty="0">
                <a:solidFill>
                  <a:schemeClr val="tx2"/>
                </a:solidFill>
              </a:rPr>
              <a:t>3X more risk ADHD</a:t>
            </a:r>
          </a:p>
          <a:p>
            <a:pPr marL="285750" indent="-285750">
              <a:buFont typeface="Arial" panose="020B0604020202020204" pitchFamily="34" charset="0"/>
              <a:buChar char="•"/>
            </a:pPr>
            <a:r>
              <a:rPr lang="nl-NL" altLang="nl-NL" sz="4000" dirty="0">
                <a:solidFill>
                  <a:schemeClr val="tx2"/>
                </a:solidFill>
              </a:rPr>
              <a:t>2X more risk autism</a:t>
            </a:r>
          </a:p>
          <a:p>
            <a:pPr marL="285750" indent="-285750">
              <a:buFont typeface="Arial" panose="020B0604020202020204" pitchFamily="34" charset="0"/>
              <a:buChar char="•"/>
            </a:pPr>
            <a:r>
              <a:rPr lang="nl-NL" altLang="nl-NL" sz="4000" dirty="0">
                <a:solidFill>
                  <a:schemeClr val="tx2"/>
                </a:solidFill>
              </a:rPr>
              <a:t>80%  risk celiac disease</a:t>
            </a:r>
          </a:p>
          <a:p>
            <a:pPr marL="285750" indent="-285750">
              <a:buFont typeface="Arial" panose="020B0604020202020204" pitchFamily="34" charset="0"/>
              <a:buChar char="•"/>
            </a:pPr>
            <a:r>
              <a:rPr lang="nl-NL" altLang="nl-NL" sz="4000" dirty="0">
                <a:solidFill>
                  <a:schemeClr val="tx2"/>
                </a:solidFill>
              </a:rPr>
              <a:t>50%   risk of becoming obese</a:t>
            </a:r>
          </a:p>
          <a:p>
            <a:pPr marL="285750" indent="-285750">
              <a:buFont typeface="Arial" panose="020B0604020202020204" pitchFamily="34" charset="0"/>
              <a:buChar char="•"/>
            </a:pPr>
            <a:r>
              <a:rPr lang="nl-NL" altLang="nl-NL" sz="4000" dirty="0">
                <a:solidFill>
                  <a:schemeClr val="tx2"/>
                </a:solidFill>
              </a:rPr>
              <a:t>70%  risk of type I diabetes</a:t>
            </a:r>
          </a:p>
          <a:p>
            <a:pPr marL="285750" indent="-285750">
              <a:buFont typeface="Arial" panose="020B0604020202020204" pitchFamily="34" charset="0"/>
              <a:buChar char="•"/>
            </a:pPr>
            <a:endParaRPr lang="nl-NL" altLang="nl-NL" sz="3200" dirty="0">
              <a:solidFill>
                <a:schemeClr val="tx2"/>
              </a:solidFill>
            </a:endParaRPr>
          </a:p>
        </p:txBody>
      </p:sp>
      <p:sp>
        <p:nvSpPr>
          <p:cNvPr id="6" name="Slide Number Placeholder 5"/>
          <p:cNvSpPr>
            <a:spLocks noGrp="1"/>
          </p:cNvSpPr>
          <p:nvPr>
            <p:ph type="sldNum" sz="quarter" idx="12"/>
          </p:nvPr>
        </p:nvSpPr>
        <p:spPr/>
        <p:txBody>
          <a:bodyPr/>
          <a:lstStyle/>
          <a:p>
            <a:fld id="{49C22989-9E7A-453B-957F-79F1530B0A4F}" type="slidenum">
              <a:rPr lang="nl-NL" smtClean="0"/>
              <a:t>19</a:t>
            </a:fld>
            <a:endParaRPr lang="nl-NL"/>
          </a:p>
        </p:txBody>
      </p:sp>
      <p:sp>
        <p:nvSpPr>
          <p:cNvPr id="2" name="Up Arrow 1"/>
          <p:cNvSpPr/>
          <p:nvPr/>
        </p:nvSpPr>
        <p:spPr>
          <a:xfrm>
            <a:off x="1836474" y="3897052"/>
            <a:ext cx="121159" cy="5400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Up Arrow 7"/>
          <p:cNvSpPr/>
          <p:nvPr/>
        </p:nvSpPr>
        <p:spPr>
          <a:xfrm>
            <a:off x="1851585" y="4589512"/>
            <a:ext cx="121159" cy="5400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Up Arrow 8"/>
          <p:cNvSpPr/>
          <p:nvPr/>
        </p:nvSpPr>
        <p:spPr>
          <a:xfrm>
            <a:off x="1830057" y="3267788"/>
            <a:ext cx="121159" cy="5400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75351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rain.png"/>
          <p:cNvPicPr>
            <a:picLocks noChangeAspect="1"/>
          </p:cNvPicPr>
          <p:nvPr/>
        </p:nvPicPr>
        <p:blipFill>
          <a:blip r:embed="rId2" cstate="print"/>
          <a:stretch>
            <a:fillRect/>
          </a:stretch>
        </p:blipFill>
        <p:spPr>
          <a:xfrm>
            <a:off x="8172400" y="5877272"/>
            <a:ext cx="836712" cy="836712"/>
          </a:xfrm>
          <a:prstGeom prst="rect">
            <a:avLst/>
          </a:prstGeom>
        </p:spPr>
      </p:pic>
      <p:sp>
        <p:nvSpPr>
          <p:cNvPr id="10" name="TextBox 9"/>
          <p:cNvSpPr txBox="1"/>
          <p:nvPr/>
        </p:nvSpPr>
        <p:spPr>
          <a:xfrm>
            <a:off x="395536" y="1340768"/>
            <a:ext cx="7488832" cy="3693319"/>
          </a:xfrm>
          <a:prstGeom prst="rect">
            <a:avLst/>
          </a:prstGeom>
          <a:noFill/>
        </p:spPr>
        <p:txBody>
          <a:bodyPr wrap="square" rtlCol="0">
            <a:spAutoFit/>
          </a:bodyPr>
          <a:lstStyle/>
          <a:p>
            <a:r>
              <a:rPr lang="nl-NL" b="1" dirty="0"/>
              <a:t>Nutrition: the Mind-Gut connection</a:t>
            </a:r>
          </a:p>
          <a:p>
            <a:endParaRPr lang="nl-NL" b="1" dirty="0"/>
          </a:p>
          <a:p>
            <a:r>
              <a:rPr lang="nl-NL" dirty="0"/>
              <a:t>- Cell metabolism and neuron theory</a:t>
            </a:r>
          </a:p>
          <a:p>
            <a:r>
              <a:rPr lang="nl-NL" dirty="0"/>
              <a:t>		- the role of stress and cortisol production</a:t>
            </a:r>
          </a:p>
          <a:p>
            <a:r>
              <a:rPr lang="nl-NL" dirty="0"/>
              <a:t>		- Brain and it’s influence on the gut</a:t>
            </a:r>
          </a:p>
          <a:p>
            <a:r>
              <a:rPr lang="nl-NL" dirty="0"/>
              <a:t>		- Importance of vagal tone</a:t>
            </a:r>
          </a:p>
          <a:p>
            <a:r>
              <a:rPr lang="nl-NL" dirty="0"/>
              <a:t>	         	- Gut and it’s influence on brain</a:t>
            </a:r>
          </a:p>
          <a:p>
            <a:endParaRPr lang="nl-NL" dirty="0"/>
          </a:p>
          <a:p>
            <a:r>
              <a:rPr lang="nl-NL" dirty="0"/>
              <a:t>- Anti-inflammatory foods</a:t>
            </a:r>
          </a:p>
          <a:p>
            <a:r>
              <a:rPr lang="nl-NL" dirty="0"/>
              <a:t>		- Reineke Koldewijn-Erdbrink- Simply the Right Food</a:t>
            </a:r>
          </a:p>
          <a:p>
            <a:endParaRPr lang="nl-NL" dirty="0"/>
          </a:p>
          <a:p>
            <a:endParaRPr lang="nl-NL" dirty="0"/>
          </a:p>
          <a:p>
            <a:r>
              <a:rPr lang="nl-NL" dirty="0"/>
              <a:t>- How to repair a leaky gut</a:t>
            </a:r>
          </a:p>
        </p:txBody>
      </p:sp>
      <p:sp>
        <p:nvSpPr>
          <p:cNvPr id="2" name="Content Placeholder 1"/>
          <p:cNvSpPr>
            <a:spLocks noGrp="1"/>
          </p:cNvSpPr>
          <p:nvPr>
            <p:ph idx="1"/>
          </p:nvPr>
        </p:nvSpPr>
        <p:spPr>
          <a:xfrm>
            <a:off x="457200" y="251319"/>
            <a:ext cx="8229600" cy="5865515"/>
          </a:xfrm>
        </p:spPr>
        <p:txBody>
          <a:bodyPr>
            <a:normAutofit/>
          </a:bodyPr>
          <a:lstStyle/>
          <a:p>
            <a:r>
              <a:rPr lang="nl-NL" sz="3600" dirty="0">
                <a:solidFill>
                  <a:srgbClr val="C00000"/>
                </a:solidFill>
                <a:latin typeface="+mn-lt"/>
              </a:rPr>
              <a:t>Covered topics</a:t>
            </a:r>
          </a:p>
        </p:txBody>
      </p:sp>
      <p:sp>
        <p:nvSpPr>
          <p:cNvPr id="6" name="Flowchart: Predefined Process 5"/>
          <p:cNvSpPr/>
          <p:nvPr/>
        </p:nvSpPr>
        <p:spPr>
          <a:xfrm>
            <a:off x="11052720" y="1628800"/>
            <a:ext cx="914400" cy="612648"/>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Slide Number Placeholder 6"/>
          <p:cNvSpPr>
            <a:spLocks noGrp="1"/>
          </p:cNvSpPr>
          <p:nvPr>
            <p:ph type="sldNum" sz="quarter" idx="12"/>
          </p:nvPr>
        </p:nvSpPr>
        <p:spPr/>
        <p:txBody>
          <a:bodyPr/>
          <a:lstStyle/>
          <a:p>
            <a:fld id="{49C22989-9E7A-453B-957F-79F1530B0A4F}" type="slidenum">
              <a:rPr lang="nl-NL" smtClean="0"/>
              <a:t>2</a:t>
            </a:fld>
            <a:endParaRPr lang="nl-NL"/>
          </a:p>
        </p:txBody>
      </p:sp>
    </p:spTree>
    <p:extLst>
      <p:ext uri="{BB962C8B-B14F-4D97-AF65-F5344CB8AC3E}">
        <p14:creationId xmlns:p14="http://schemas.microsoft.com/office/powerpoint/2010/main" val="2491223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0528" y="260649"/>
            <a:ext cx="9612560" cy="908720"/>
          </a:xfrm>
        </p:spPr>
        <p:txBody>
          <a:bodyPr/>
          <a:lstStyle/>
          <a:p>
            <a:r>
              <a:rPr lang="nl-NL" dirty="0">
                <a:solidFill>
                  <a:srgbClr val="C00000"/>
                </a:solidFill>
              </a:rPr>
              <a:t>Decreased activity of brain</a:t>
            </a:r>
            <a:endParaRPr lang="en-US" dirty="0">
              <a:solidFill>
                <a:srgbClr val="C00000"/>
              </a:solidFill>
            </a:endParaRPr>
          </a:p>
        </p:txBody>
      </p:sp>
      <p:pic>
        <p:nvPicPr>
          <p:cNvPr id="7" name="Picture 6" descr="Brain.png"/>
          <p:cNvPicPr>
            <a:picLocks noChangeAspect="1"/>
          </p:cNvPicPr>
          <p:nvPr/>
        </p:nvPicPr>
        <p:blipFill>
          <a:blip r:embed="rId3" cstate="print"/>
          <a:stretch>
            <a:fillRect/>
          </a:stretch>
        </p:blipFill>
        <p:spPr>
          <a:xfrm>
            <a:off x="8214251" y="5877272"/>
            <a:ext cx="836712" cy="836712"/>
          </a:xfrm>
          <a:prstGeom prst="rect">
            <a:avLst/>
          </a:prstGeom>
        </p:spPr>
      </p:pic>
      <p:sp>
        <p:nvSpPr>
          <p:cNvPr id="3" name="Rectangle 2"/>
          <p:cNvSpPr/>
          <p:nvPr/>
        </p:nvSpPr>
        <p:spPr>
          <a:xfrm>
            <a:off x="447511" y="1348800"/>
            <a:ext cx="7560840" cy="5509200"/>
          </a:xfrm>
          <a:prstGeom prst="rect">
            <a:avLst/>
          </a:prstGeom>
        </p:spPr>
        <p:txBody>
          <a:bodyPr wrap="square">
            <a:spAutoFit/>
          </a:bodyPr>
          <a:lstStyle/>
          <a:p>
            <a:pPr marL="285750" indent="-285750">
              <a:buFont typeface="Arial" panose="020B0604020202020204" pitchFamily="34" charset="0"/>
              <a:buChar char="•"/>
            </a:pPr>
            <a:r>
              <a:rPr lang="nl-NL" altLang="nl-NL" sz="3200" dirty="0">
                <a:solidFill>
                  <a:schemeClr val="tx2"/>
                </a:solidFill>
              </a:rPr>
              <a:t>Decreased projection and stimulation of vagal nuclei and PMRF</a:t>
            </a:r>
          </a:p>
          <a:p>
            <a:pPr marL="285750" indent="-285750">
              <a:buFont typeface="Arial" panose="020B0604020202020204" pitchFamily="34" charset="0"/>
              <a:buChar char="•"/>
            </a:pPr>
            <a:r>
              <a:rPr lang="nl-NL" altLang="nl-NL" sz="3200" dirty="0">
                <a:solidFill>
                  <a:schemeClr val="tx2"/>
                </a:solidFill>
              </a:rPr>
              <a:t>Decreased intestinal blood flow and suppressed intestinal immune activation</a:t>
            </a:r>
          </a:p>
          <a:p>
            <a:pPr marL="285750" indent="-285750">
              <a:buFont typeface="Arial" panose="020B0604020202020204" pitchFamily="34" charset="0"/>
              <a:buChar char="•"/>
            </a:pPr>
            <a:r>
              <a:rPr lang="nl-NL" altLang="nl-NL" sz="3200" dirty="0">
                <a:solidFill>
                  <a:schemeClr val="tx2"/>
                </a:solidFill>
              </a:rPr>
              <a:t>Leads to</a:t>
            </a:r>
          </a:p>
          <a:p>
            <a:pPr marL="742950" lvl="1" indent="-285750">
              <a:buFont typeface="Arial" panose="020B0604020202020204" pitchFamily="34" charset="0"/>
              <a:buChar char="•"/>
            </a:pPr>
            <a:r>
              <a:rPr lang="nl-NL" altLang="nl-NL" sz="3200" dirty="0">
                <a:solidFill>
                  <a:schemeClr val="tx2"/>
                </a:solidFill>
              </a:rPr>
              <a:t>Decreased intestinal motility</a:t>
            </a:r>
          </a:p>
          <a:p>
            <a:pPr marL="742950" lvl="1" indent="-285750">
              <a:buFont typeface="Arial" panose="020B0604020202020204" pitchFamily="34" charset="0"/>
              <a:buChar char="•"/>
            </a:pPr>
            <a:r>
              <a:rPr lang="nl-NL" altLang="nl-NL" sz="3200" dirty="0">
                <a:solidFill>
                  <a:schemeClr val="tx2"/>
                </a:solidFill>
              </a:rPr>
              <a:t>Intestinal yeast and bacteria overgrowth</a:t>
            </a:r>
          </a:p>
          <a:p>
            <a:pPr marL="1200150" lvl="2" indent="-285750">
              <a:buFont typeface="Arial" panose="020B0604020202020204" pitchFamily="34" charset="0"/>
              <a:buChar char="•"/>
            </a:pPr>
            <a:r>
              <a:rPr lang="nl-NL" altLang="nl-NL" sz="3200" dirty="0">
                <a:solidFill>
                  <a:srgbClr val="C00000"/>
                </a:solidFill>
              </a:rPr>
              <a:t>Intestinal permeability and inflammation</a:t>
            </a:r>
          </a:p>
        </p:txBody>
      </p:sp>
      <p:sp>
        <p:nvSpPr>
          <p:cNvPr id="6" name="Slide Number Placeholder 5"/>
          <p:cNvSpPr>
            <a:spLocks noGrp="1"/>
          </p:cNvSpPr>
          <p:nvPr>
            <p:ph type="sldNum" sz="quarter" idx="12"/>
          </p:nvPr>
        </p:nvSpPr>
        <p:spPr/>
        <p:txBody>
          <a:bodyPr/>
          <a:lstStyle/>
          <a:p>
            <a:fld id="{49C22989-9E7A-453B-957F-79F1530B0A4F}" type="slidenum">
              <a:rPr lang="nl-NL" smtClean="0"/>
              <a:t>20</a:t>
            </a:fld>
            <a:endParaRPr lang="nl-NL"/>
          </a:p>
        </p:txBody>
      </p:sp>
      <p:sp>
        <p:nvSpPr>
          <p:cNvPr id="2" name="Right Arrow 1"/>
          <p:cNvSpPr/>
          <p:nvPr/>
        </p:nvSpPr>
        <p:spPr>
          <a:xfrm>
            <a:off x="683568" y="579503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36452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Brain.png"/>
          <p:cNvPicPr>
            <a:picLocks noChangeAspect="1"/>
          </p:cNvPicPr>
          <p:nvPr/>
        </p:nvPicPr>
        <p:blipFill>
          <a:blip r:embed="rId2" cstate="print"/>
          <a:stretch>
            <a:fillRect/>
          </a:stretch>
        </p:blipFill>
        <p:spPr>
          <a:xfrm>
            <a:off x="8251855" y="5859996"/>
            <a:ext cx="836712" cy="836712"/>
          </a:xfrm>
          <a:prstGeom prst="rect">
            <a:avLst/>
          </a:prstGeom>
        </p:spPr>
      </p:pic>
      <p:sp>
        <p:nvSpPr>
          <p:cNvPr id="24" name="Slide Number Placeholder 23"/>
          <p:cNvSpPr>
            <a:spLocks noGrp="1"/>
          </p:cNvSpPr>
          <p:nvPr>
            <p:ph type="sldNum" sz="quarter" idx="12"/>
          </p:nvPr>
        </p:nvSpPr>
        <p:spPr/>
        <p:txBody>
          <a:bodyPr/>
          <a:lstStyle/>
          <a:p>
            <a:fld id="{C658B7DF-F884-47B6-A685-B9BEE232939E}" type="slidenum">
              <a:rPr lang="nl-NL" smtClean="0"/>
              <a:pPr/>
              <a:t>21</a:t>
            </a:fld>
            <a:endParaRPr lang="nl-NL"/>
          </a:p>
        </p:txBody>
      </p:sp>
      <p:sp>
        <p:nvSpPr>
          <p:cNvPr id="26" name="Title 1"/>
          <p:cNvSpPr txBox="1">
            <a:spLocks/>
          </p:cNvSpPr>
          <p:nvPr/>
        </p:nvSpPr>
        <p:spPr>
          <a:xfrm>
            <a:off x="467544" y="-387424"/>
            <a:ext cx="8229600" cy="126876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nl-NL" sz="3200" dirty="0">
                <a:solidFill>
                  <a:srgbClr val="C00000"/>
                </a:solidFill>
                <a:effectLst/>
              </a:rPr>
              <a:t>Hemisphericity concept</a:t>
            </a:r>
          </a:p>
        </p:txBody>
      </p:sp>
      <p:sp>
        <p:nvSpPr>
          <p:cNvPr id="7" name="TextBox 6"/>
          <p:cNvSpPr txBox="1"/>
          <p:nvPr/>
        </p:nvSpPr>
        <p:spPr>
          <a:xfrm>
            <a:off x="539552" y="836713"/>
            <a:ext cx="8064896" cy="523220"/>
          </a:xfrm>
          <a:prstGeom prst="rect">
            <a:avLst/>
          </a:prstGeom>
          <a:noFill/>
          <a:ln>
            <a:noFill/>
          </a:ln>
        </p:spPr>
        <p:txBody>
          <a:bodyPr wrap="square" rtlCol="0">
            <a:spAutoFit/>
          </a:bodyPr>
          <a:lstStyle/>
          <a:p>
            <a:pPr algn="ctr">
              <a:buNone/>
            </a:pPr>
            <a:r>
              <a:rPr lang="en-US" sz="2800" dirty="0">
                <a:solidFill>
                  <a:schemeClr val="tx2"/>
                </a:solidFill>
              </a:rPr>
              <a:t>How do we assess for cerebral asymmetry</a:t>
            </a:r>
          </a:p>
        </p:txBody>
      </p:sp>
      <p:sp>
        <p:nvSpPr>
          <p:cNvPr id="9" name="Content Placeholder 8"/>
          <p:cNvSpPr>
            <a:spLocks noGrp="1"/>
          </p:cNvSpPr>
          <p:nvPr>
            <p:ph idx="1"/>
          </p:nvPr>
        </p:nvSpPr>
        <p:spPr/>
        <p:txBody>
          <a:bodyPr>
            <a:normAutofit/>
          </a:bodyPr>
          <a:lstStyle/>
          <a:p>
            <a:r>
              <a:rPr lang="nl-NL" sz="2400" dirty="0"/>
              <a:t>Via the analysis of the autonomic nervous system. </a:t>
            </a:r>
          </a:p>
        </p:txBody>
      </p:sp>
      <p:grpSp>
        <p:nvGrpSpPr>
          <p:cNvPr id="10" name="Group 21"/>
          <p:cNvGrpSpPr/>
          <p:nvPr/>
        </p:nvGrpSpPr>
        <p:grpSpPr>
          <a:xfrm>
            <a:off x="683568" y="2276873"/>
            <a:ext cx="2880320" cy="4248472"/>
            <a:chOff x="1115616" y="1470174"/>
            <a:chExt cx="2806749" cy="4335090"/>
          </a:xfrm>
        </p:grpSpPr>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1470174"/>
              <a:ext cx="2806749" cy="356907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2" name="Rectangle 11"/>
            <p:cNvSpPr/>
            <p:nvPr/>
          </p:nvSpPr>
          <p:spPr>
            <a:xfrm>
              <a:off x="1619672" y="5301208"/>
              <a:ext cx="288032" cy="5040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p:cNvSpPr/>
            <p:nvPr/>
          </p:nvSpPr>
          <p:spPr>
            <a:xfrm>
              <a:off x="3131840" y="5301208"/>
              <a:ext cx="288032" cy="5040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4" name="Straight Connector 13"/>
            <p:cNvCxnSpPr/>
            <p:nvPr/>
          </p:nvCxnSpPr>
          <p:spPr>
            <a:xfrm>
              <a:off x="2123728" y="4869160"/>
              <a:ext cx="0" cy="6840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915816" y="4869160"/>
              <a:ext cx="0" cy="6840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3" idx="1"/>
            </p:cNvCxnSpPr>
            <p:nvPr/>
          </p:nvCxnSpPr>
          <p:spPr>
            <a:xfrm>
              <a:off x="2915816" y="5553236"/>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907704" y="5553236"/>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1619673" y="6165304"/>
            <a:ext cx="995939" cy="369332"/>
          </a:xfrm>
          <a:prstGeom prst="rect">
            <a:avLst/>
          </a:prstGeom>
          <a:noFill/>
        </p:spPr>
        <p:txBody>
          <a:bodyPr wrap="square" rtlCol="0">
            <a:spAutoFit/>
          </a:bodyPr>
          <a:lstStyle/>
          <a:p>
            <a:pPr algn="ctr"/>
            <a:r>
              <a:rPr lang="nl-NL" dirty="0">
                <a:solidFill>
                  <a:srgbClr val="C00000"/>
                </a:solidFill>
              </a:rPr>
              <a:t>PNS</a:t>
            </a:r>
          </a:p>
        </p:txBody>
      </p:sp>
      <p:sp>
        <p:nvSpPr>
          <p:cNvPr id="19" name="TextBox 18"/>
          <p:cNvSpPr txBox="1"/>
          <p:nvPr/>
        </p:nvSpPr>
        <p:spPr>
          <a:xfrm>
            <a:off x="1619673" y="2276872"/>
            <a:ext cx="995939" cy="369332"/>
          </a:xfrm>
          <a:prstGeom prst="rect">
            <a:avLst/>
          </a:prstGeom>
          <a:noFill/>
        </p:spPr>
        <p:txBody>
          <a:bodyPr wrap="square" rtlCol="0">
            <a:spAutoFit/>
          </a:bodyPr>
          <a:lstStyle/>
          <a:p>
            <a:pPr algn="ctr"/>
            <a:r>
              <a:rPr lang="nl-NL" dirty="0">
                <a:solidFill>
                  <a:srgbClr val="C00000"/>
                </a:solidFill>
              </a:rPr>
              <a:t>Cortex</a:t>
            </a:r>
          </a:p>
        </p:txBody>
      </p:sp>
      <p:sp>
        <p:nvSpPr>
          <p:cNvPr id="20" name="TextBox 19"/>
          <p:cNvSpPr txBox="1"/>
          <p:nvPr/>
        </p:nvSpPr>
        <p:spPr>
          <a:xfrm>
            <a:off x="1619673" y="2924944"/>
            <a:ext cx="995939" cy="369332"/>
          </a:xfrm>
          <a:prstGeom prst="rect">
            <a:avLst/>
          </a:prstGeom>
          <a:noFill/>
        </p:spPr>
        <p:txBody>
          <a:bodyPr wrap="square" rtlCol="0">
            <a:spAutoFit/>
          </a:bodyPr>
          <a:lstStyle/>
          <a:p>
            <a:pPr algn="ctr"/>
            <a:r>
              <a:rPr lang="nl-NL" dirty="0">
                <a:solidFill>
                  <a:srgbClr val="C00000"/>
                </a:solidFill>
              </a:rPr>
              <a:t>MES</a:t>
            </a:r>
          </a:p>
        </p:txBody>
      </p:sp>
      <p:sp>
        <p:nvSpPr>
          <p:cNvPr id="21" name="TextBox 20"/>
          <p:cNvSpPr txBox="1"/>
          <p:nvPr/>
        </p:nvSpPr>
        <p:spPr>
          <a:xfrm>
            <a:off x="1619673" y="3789040"/>
            <a:ext cx="995939" cy="369332"/>
          </a:xfrm>
          <a:prstGeom prst="rect">
            <a:avLst/>
          </a:prstGeom>
          <a:noFill/>
        </p:spPr>
        <p:txBody>
          <a:bodyPr wrap="square" rtlCol="0">
            <a:spAutoFit/>
          </a:bodyPr>
          <a:lstStyle/>
          <a:p>
            <a:pPr algn="ctr"/>
            <a:r>
              <a:rPr lang="nl-NL" dirty="0">
                <a:solidFill>
                  <a:srgbClr val="C00000"/>
                </a:solidFill>
              </a:rPr>
              <a:t>PMRF</a:t>
            </a:r>
          </a:p>
        </p:txBody>
      </p:sp>
      <p:sp>
        <p:nvSpPr>
          <p:cNvPr id="22" name="TextBox 21"/>
          <p:cNvSpPr txBox="1"/>
          <p:nvPr/>
        </p:nvSpPr>
        <p:spPr>
          <a:xfrm>
            <a:off x="1619673" y="5229200"/>
            <a:ext cx="995939" cy="369332"/>
          </a:xfrm>
          <a:prstGeom prst="rect">
            <a:avLst/>
          </a:prstGeom>
          <a:noFill/>
        </p:spPr>
        <p:txBody>
          <a:bodyPr wrap="square" rtlCol="0">
            <a:spAutoFit/>
          </a:bodyPr>
          <a:lstStyle/>
          <a:p>
            <a:pPr algn="ctr"/>
            <a:r>
              <a:rPr lang="nl-NL" dirty="0">
                <a:solidFill>
                  <a:srgbClr val="C00000"/>
                </a:solidFill>
              </a:rPr>
              <a:t>IML</a:t>
            </a:r>
          </a:p>
        </p:txBody>
      </p:sp>
      <p:sp>
        <p:nvSpPr>
          <p:cNvPr id="31" name="TextBox 30"/>
          <p:cNvSpPr txBox="1"/>
          <p:nvPr/>
        </p:nvSpPr>
        <p:spPr>
          <a:xfrm>
            <a:off x="3995936" y="2056686"/>
            <a:ext cx="4139952" cy="4801314"/>
          </a:xfrm>
          <a:prstGeom prst="rect">
            <a:avLst/>
          </a:prstGeom>
          <a:noFill/>
        </p:spPr>
        <p:txBody>
          <a:bodyPr wrap="square" rtlCol="0">
            <a:spAutoFit/>
          </a:bodyPr>
          <a:lstStyle/>
          <a:p>
            <a:r>
              <a:rPr lang="nl-NL" dirty="0">
                <a:solidFill>
                  <a:srgbClr val="C00000"/>
                </a:solidFill>
              </a:rPr>
              <a:t>So when IML is high you can expect:</a:t>
            </a:r>
          </a:p>
          <a:p>
            <a:endParaRPr lang="nl-NL" dirty="0">
              <a:solidFill>
                <a:srgbClr val="C00000"/>
              </a:solidFill>
            </a:endParaRPr>
          </a:p>
          <a:p>
            <a:pPr marL="285750" indent="-285750">
              <a:buFont typeface="Arial" panose="020B0604020202020204" pitchFamily="34" charset="0"/>
              <a:buChar char="•"/>
            </a:pPr>
            <a:r>
              <a:rPr lang="nl-NL" dirty="0">
                <a:solidFill>
                  <a:srgbClr val="002060"/>
                </a:solidFill>
              </a:rPr>
              <a:t>Large pupils, fatiguable on light response</a:t>
            </a:r>
          </a:p>
          <a:p>
            <a:pPr marL="285750" indent="-285750">
              <a:buFont typeface="Arial" panose="020B0604020202020204" pitchFamily="34" charset="0"/>
              <a:buChar char="•"/>
            </a:pPr>
            <a:r>
              <a:rPr lang="nl-NL" dirty="0">
                <a:solidFill>
                  <a:srgbClr val="002060"/>
                </a:solidFill>
              </a:rPr>
              <a:t>Increased vein-to-artery ratio</a:t>
            </a:r>
          </a:p>
          <a:p>
            <a:pPr marL="285750" indent="-285750">
              <a:buFont typeface="Arial" panose="020B0604020202020204" pitchFamily="34" charset="0"/>
              <a:buChar char="•"/>
            </a:pPr>
            <a:r>
              <a:rPr lang="nl-NL" dirty="0">
                <a:solidFill>
                  <a:srgbClr val="002060"/>
                </a:solidFill>
              </a:rPr>
              <a:t>Increased sweating &amp; decreased skin temperature (cold and clamy hands)</a:t>
            </a:r>
          </a:p>
          <a:p>
            <a:pPr marL="285750" indent="-285750">
              <a:buFont typeface="Arial" panose="020B0604020202020204" pitchFamily="34" charset="0"/>
              <a:buChar char="•"/>
            </a:pPr>
            <a:r>
              <a:rPr lang="nl-NL" dirty="0">
                <a:solidFill>
                  <a:srgbClr val="002060"/>
                </a:solidFill>
              </a:rPr>
              <a:t>Arrhythmia (high left IML)</a:t>
            </a:r>
          </a:p>
          <a:p>
            <a:pPr marL="285750" indent="-285750">
              <a:buFont typeface="Arial" panose="020B0604020202020204" pitchFamily="34" charset="0"/>
              <a:buChar char="•"/>
            </a:pPr>
            <a:r>
              <a:rPr lang="nl-NL" dirty="0">
                <a:solidFill>
                  <a:srgbClr val="002060"/>
                </a:solidFill>
              </a:rPr>
              <a:t>Tachycardia (high right IML)</a:t>
            </a:r>
          </a:p>
          <a:p>
            <a:pPr marL="285750" indent="-285750">
              <a:buFont typeface="Arial" panose="020B0604020202020204" pitchFamily="34" charset="0"/>
              <a:buChar char="•"/>
            </a:pPr>
            <a:r>
              <a:rPr lang="nl-NL" dirty="0">
                <a:solidFill>
                  <a:srgbClr val="002060"/>
                </a:solidFill>
              </a:rPr>
              <a:t>Dry mounth</a:t>
            </a:r>
          </a:p>
          <a:p>
            <a:pPr marL="285750" indent="-285750">
              <a:buFont typeface="Arial" panose="020B0604020202020204" pitchFamily="34" charset="0"/>
              <a:buChar char="•"/>
            </a:pPr>
            <a:r>
              <a:rPr lang="nl-NL" dirty="0">
                <a:solidFill>
                  <a:srgbClr val="002060"/>
                </a:solidFill>
              </a:rPr>
              <a:t>Fast and shallow breathing</a:t>
            </a:r>
          </a:p>
          <a:p>
            <a:pPr marL="285750" indent="-285750">
              <a:buFont typeface="Arial" panose="020B0604020202020204" pitchFamily="34" charset="0"/>
              <a:buChar char="•"/>
            </a:pPr>
            <a:r>
              <a:rPr lang="nl-NL" dirty="0">
                <a:solidFill>
                  <a:srgbClr val="002060"/>
                </a:solidFill>
              </a:rPr>
              <a:t>Increased muscle tone in the anterior muscle groups above T6</a:t>
            </a:r>
          </a:p>
          <a:p>
            <a:pPr marL="285750" indent="-285750">
              <a:buFont typeface="Arial" panose="020B0604020202020204" pitchFamily="34" charset="0"/>
              <a:buChar char="•"/>
            </a:pPr>
            <a:r>
              <a:rPr lang="nl-NL" dirty="0">
                <a:solidFill>
                  <a:srgbClr val="002060"/>
                </a:solidFill>
              </a:rPr>
              <a:t>Increased muscle tone in the posterior muscle groups below T6</a:t>
            </a:r>
          </a:p>
          <a:p>
            <a:endParaRPr lang="nl-NL" dirty="0"/>
          </a:p>
        </p:txBody>
      </p:sp>
    </p:spTree>
    <p:extLst>
      <p:ext uri="{BB962C8B-B14F-4D97-AF65-F5344CB8AC3E}">
        <p14:creationId xmlns:p14="http://schemas.microsoft.com/office/powerpoint/2010/main" val="116877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
                                            <p:txEl>
                                              <p:pRg st="2" end="2"/>
                                            </p:txEl>
                                          </p:spTgt>
                                        </p:tgtEl>
                                        <p:attrNameLst>
                                          <p:attrName>style.visibility</p:attrName>
                                        </p:attrNameLst>
                                      </p:cBhvr>
                                      <p:to>
                                        <p:strVal val="visible"/>
                                      </p:to>
                                    </p:set>
                                    <p:animEffect transition="in" filter="blinds(horizontal)">
                                      <p:cBhvr>
                                        <p:cTn id="7" dur="500"/>
                                        <p:tgtEl>
                                          <p:spTgt spid="31">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1">
                                            <p:txEl>
                                              <p:pRg st="3" end="3"/>
                                            </p:txEl>
                                          </p:spTgt>
                                        </p:tgtEl>
                                        <p:attrNameLst>
                                          <p:attrName>style.visibility</p:attrName>
                                        </p:attrNameLst>
                                      </p:cBhvr>
                                      <p:to>
                                        <p:strVal val="visible"/>
                                      </p:to>
                                    </p:set>
                                    <p:animEffect transition="in" filter="blinds(horizontal)">
                                      <p:cBhvr>
                                        <p:cTn id="10" dur="500"/>
                                        <p:tgtEl>
                                          <p:spTgt spid="31">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1">
                                            <p:txEl>
                                              <p:pRg st="4" end="4"/>
                                            </p:txEl>
                                          </p:spTgt>
                                        </p:tgtEl>
                                        <p:attrNameLst>
                                          <p:attrName>style.visibility</p:attrName>
                                        </p:attrNameLst>
                                      </p:cBhvr>
                                      <p:to>
                                        <p:strVal val="visible"/>
                                      </p:to>
                                    </p:set>
                                    <p:animEffect transition="in" filter="blinds(horizontal)">
                                      <p:cBhvr>
                                        <p:cTn id="13" dur="500"/>
                                        <p:tgtEl>
                                          <p:spTgt spid="31">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1">
                                            <p:txEl>
                                              <p:pRg st="5" end="5"/>
                                            </p:txEl>
                                          </p:spTgt>
                                        </p:tgtEl>
                                        <p:attrNameLst>
                                          <p:attrName>style.visibility</p:attrName>
                                        </p:attrNameLst>
                                      </p:cBhvr>
                                      <p:to>
                                        <p:strVal val="visible"/>
                                      </p:to>
                                    </p:set>
                                    <p:animEffect transition="in" filter="blinds(horizontal)">
                                      <p:cBhvr>
                                        <p:cTn id="16" dur="500"/>
                                        <p:tgtEl>
                                          <p:spTgt spid="31">
                                            <p:txEl>
                                              <p:pRg st="5" end="5"/>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1">
                                            <p:txEl>
                                              <p:pRg st="6" end="6"/>
                                            </p:txEl>
                                          </p:spTgt>
                                        </p:tgtEl>
                                        <p:attrNameLst>
                                          <p:attrName>style.visibility</p:attrName>
                                        </p:attrNameLst>
                                      </p:cBhvr>
                                      <p:to>
                                        <p:strVal val="visible"/>
                                      </p:to>
                                    </p:set>
                                    <p:animEffect transition="in" filter="blinds(horizontal)">
                                      <p:cBhvr>
                                        <p:cTn id="19" dur="500"/>
                                        <p:tgtEl>
                                          <p:spTgt spid="31">
                                            <p:txEl>
                                              <p:pRg st="6" end="6"/>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1">
                                            <p:txEl>
                                              <p:pRg st="7" end="7"/>
                                            </p:txEl>
                                          </p:spTgt>
                                        </p:tgtEl>
                                        <p:attrNameLst>
                                          <p:attrName>style.visibility</p:attrName>
                                        </p:attrNameLst>
                                      </p:cBhvr>
                                      <p:to>
                                        <p:strVal val="visible"/>
                                      </p:to>
                                    </p:set>
                                    <p:animEffect transition="in" filter="blinds(horizontal)">
                                      <p:cBhvr>
                                        <p:cTn id="22" dur="500"/>
                                        <p:tgtEl>
                                          <p:spTgt spid="31">
                                            <p:txEl>
                                              <p:pRg st="7" end="7"/>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1">
                                            <p:txEl>
                                              <p:pRg st="8" end="8"/>
                                            </p:txEl>
                                          </p:spTgt>
                                        </p:tgtEl>
                                        <p:attrNameLst>
                                          <p:attrName>style.visibility</p:attrName>
                                        </p:attrNameLst>
                                      </p:cBhvr>
                                      <p:to>
                                        <p:strVal val="visible"/>
                                      </p:to>
                                    </p:set>
                                    <p:animEffect transition="in" filter="blinds(horizontal)">
                                      <p:cBhvr>
                                        <p:cTn id="25" dur="500"/>
                                        <p:tgtEl>
                                          <p:spTgt spid="31">
                                            <p:txEl>
                                              <p:pRg st="8" end="8"/>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1">
                                            <p:txEl>
                                              <p:pRg st="9" end="9"/>
                                            </p:txEl>
                                          </p:spTgt>
                                        </p:tgtEl>
                                        <p:attrNameLst>
                                          <p:attrName>style.visibility</p:attrName>
                                        </p:attrNameLst>
                                      </p:cBhvr>
                                      <p:to>
                                        <p:strVal val="visible"/>
                                      </p:to>
                                    </p:set>
                                    <p:animEffect transition="in" filter="blinds(horizontal)">
                                      <p:cBhvr>
                                        <p:cTn id="28" dur="500"/>
                                        <p:tgtEl>
                                          <p:spTgt spid="31">
                                            <p:txEl>
                                              <p:pRg st="9" end="9"/>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1">
                                            <p:txEl>
                                              <p:pRg st="10" end="10"/>
                                            </p:txEl>
                                          </p:spTgt>
                                        </p:tgtEl>
                                        <p:attrNameLst>
                                          <p:attrName>style.visibility</p:attrName>
                                        </p:attrNameLst>
                                      </p:cBhvr>
                                      <p:to>
                                        <p:strVal val="visible"/>
                                      </p:to>
                                    </p:set>
                                    <p:animEffect transition="in" filter="blinds(horizontal)">
                                      <p:cBhvr>
                                        <p:cTn id="31" dur="500"/>
                                        <p:tgtEl>
                                          <p:spTgt spid="3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0528" y="476673"/>
            <a:ext cx="9612560" cy="908720"/>
          </a:xfrm>
        </p:spPr>
        <p:txBody>
          <a:bodyPr/>
          <a:lstStyle/>
          <a:p>
            <a:r>
              <a:rPr lang="nl-NL" dirty="0">
                <a:solidFill>
                  <a:srgbClr val="C00000"/>
                </a:solidFill>
              </a:rPr>
              <a:t>Vagus nerve (CN X)</a:t>
            </a:r>
            <a:endParaRPr lang="en-US" dirty="0">
              <a:solidFill>
                <a:srgbClr val="C00000"/>
              </a:solidFill>
            </a:endParaRPr>
          </a:p>
        </p:txBody>
      </p:sp>
      <p:pic>
        <p:nvPicPr>
          <p:cNvPr id="7" name="Picture 6" descr="Brain.png"/>
          <p:cNvPicPr>
            <a:picLocks noChangeAspect="1"/>
          </p:cNvPicPr>
          <p:nvPr/>
        </p:nvPicPr>
        <p:blipFill>
          <a:blip r:embed="rId3" cstate="print"/>
          <a:stretch>
            <a:fillRect/>
          </a:stretch>
        </p:blipFill>
        <p:spPr>
          <a:xfrm>
            <a:off x="8307288" y="5877272"/>
            <a:ext cx="836712" cy="836712"/>
          </a:xfrm>
          <a:prstGeom prst="rect">
            <a:avLst/>
          </a:prstGeom>
        </p:spPr>
      </p:pic>
      <p:sp>
        <p:nvSpPr>
          <p:cNvPr id="3" name="Rectangle 2"/>
          <p:cNvSpPr/>
          <p:nvPr/>
        </p:nvSpPr>
        <p:spPr>
          <a:xfrm>
            <a:off x="447511" y="1845399"/>
            <a:ext cx="7560840" cy="3539430"/>
          </a:xfrm>
          <a:prstGeom prst="rect">
            <a:avLst/>
          </a:prstGeom>
        </p:spPr>
        <p:txBody>
          <a:bodyPr wrap="square">
            <a:spAutoFit/>
          </a:bodyPr>
          <a:lstStyle/>
          <a:p>
            <a:pPr marL="285750" indent="-285750">
              <a:buFont typeface="Arial" panose="020B0604020202020204" pitchFamily="34" charset="0"/>
              <a:buChar char="•"/>
            </a:pPr>
            <a:r>
              <a:rPr lang="nl-NL" altLang="nl-NL" sz="3200" dirty="0">
                <a:solidFill>
                  <a:schemeClr val="tx2"/>
                </a:solidFill>
              </a:rPr>
              <a:t>Most important cranial nerve because most fibers are parasympathetic neurons that innervate heart, lungs, and all abdominal viscera up to the left colic flexure (proximal 2/3 colon)</a:t>
            </a:r>
          </a:p>
          <a:p>
            <a:pPr marL="285750" indent="-285750">
              <a:buFont typeface="Arial" panose="020B0604020202020204" pitchFamily="34" charset="0"/>
              <a:buChar char="•"/>
            </a:pPr>
            <a:r>
              <a:rPr lang="nl-NL" altLang="nl-NL" sz="3200" dirty="0">
                <a:solidFill>
                  <a:schemeClr val="tx2"/>
                </a:solidFill>
              </a:rPr>
              <a:t>Dorsal motor nucleus of the vagus to ganglia of organs innervated</a:t>
            </a:r>
          </a:p>
        </p:txBody>
      </p:sp>
      <p:sp>
        <p:nvSpPr>
          <p:cNvPr id="6" name="Slide Number Placeholder 5"/>
          <p:cNvSpPr>
            <a:spLocks noGrp="1"/>
          </p:cNvSpPr>
          <p:nvPr>
            <p:ph type="sldNum" sz="quarter" idx="12"/>
          </p:nvPr>
        </p:nvSpPr>
        <p:spPr/>
        <p:txBody>
          <a:bodyPr/>
          <a:lstStyle/>
          <a:p>
            <a:fld id="{49C22989-9E7A-453B-957F-79F1530B0A4F}" type="slidenum">
              <a:rPr lang="nl-NL" smtClean="0"/>
              <a:t>22</a:t>
            </a:fld>
            <a:endParaRPr lang="nl-NL"/>
          </a:p>
        </p:txBody>
      </p:sp>
    </p:spTree>
    <p:extLst>
      <p:ext uri="{BB962C8B-B14F-4D97-AF65-F5344CB8AC3E}">
        <p14:creationId xmlns:p14="http://schemas.microsoft.com/office/powerpoint/2010/main" val="2974315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0528" y="476673"/>
            <a:ext cx="9612560" cy="908720"/>
          </a:xfrm>
        </p:spPr>
        <p:txBody>
          <a:bodyPr/>
          <a:lstStyle/>
          <a:p>
            <a:r>
              <a:rPr lang="nl-NL" dirty="0">
                <a:solidFill>
                  <a:srgbClr val="C00000"/>
                </a:solidFill>
              </a:rPr>
              <a:t>Vagal nuclei (CN X)</a:t>
            </a:r>
            <a:endParaRPr lang="en-US" dirty="0">
              <a:solidFill>
                <a:srgbClr val="C00000"/>
              </a:solidFill>
            </a:endParaRPr>
          </a:p>
        </p:txBody>
      </p:sp>
      <p:pic>
        <p:nvPicPr>
          <p:cNvPr id="7" name="Picture 6" descr="Brain.png"/>
          <p:cNvPicPr>
            <a:picLocks noChangeAspect="1"/>
          </p:cNvPicPr>
          <p:nvPr/>
        </p:nvPicPr>
        <p:blipFill>
          <a:blip r:embed="rId3" cstate="print"/>
          <a:stretch>
            <a:fillRect/>
          </a:stretch>
        </p:blipFill>
        <p:spPr>
          <a:xfrm>
            <a:off x="8307288" y="5877272"/>
            <a:ext cx="836712" cy="836712"/>
          </a:xfrm>
          <a:prstGeom prst="rect">
            <a:avLst/>
          </a:prstGeom>
        </p:spPr>
      </p:pic>
      <p:sp>
        <p:nvSpPr>
          <p:cNvPr id="3" name="Rectangle 2"/>
          <p:cNvSpPr/>
          <p:nvPr/>
        </p:nvSpPr>
        <p:spPr>
          <a:xfrm>
            <a:off x="447511" y="1845400"/>
            <a:ext cx="7560840" cy="4131900"/>
          </a:xfrm>
          <a:prstGeom prst="rect">
            <a:avLst/>
          </a:prstGeom>
        </p:spPr>
        <p:txBody>
          <a:bodyPr wrap="square">
            <a:spAutoFit/>
          </a:bodyPr>
          <a:lstStyle/>
          <a:p>
            <a:pPr marL="285750" indent="-285750">
              <a:buFont typeface="Arial" panose="020B0604020202020204" pitchFamily="34" charset="0"/>
              <a:buChar char="•"/>
            </a:pPr>
            <a:r>
              <a:rPr lang="nl-NL" altLang="nl-NL" sz="3200" dirty="0">
                <a:solidFill>
                  <a:schemeClr val="tx2"/>
                </a:solidFill>
              </a:rPr>
              <a:t>Activates intestinal motor cells for gut motility</a:t>
            </a:r>
          </a:p>
          <a:p>
            <a:pPr marL="285750" indent="-285750">
              <a:buFont typeface="Arial" panose="020B0604020202020204" pitchFamily="34" charset="0"/>
              <a:buChar char="•"/>
            </a:pPr>
            <a:r>
              <a:rPr lang="nl-NL" altLang="nl-NL" sz="3200" dirty="0">
                <a:solidFill>
                  <a:schemeClr val="tx2"/>
                </a:solidFill>
              </a:rPr>
              <a:t>Modulates intestinal blood flow</a:t>
            </a:r>
          </a:p>
          <a:p>
            <a:pPr marL="285750" indent="-285750">
              <a:buFont typeface="Arial" panose="020B0604020202020204" pitchFamily="34" charset="0"/>
              <a:buChar char="•"/>
            </a:pPr>
            <a:r>
              <a:rPr lang="nl-NL" altLang="nl-NL" sz="3200" dirty="0">
                <a:solidFill>
                  <a:schemeClr val="tx2"/>
                </a:solidFill>
              </a:rPr>
              <a:t>Activates release of intestinal enzymes</a:t>
            </a:r>
          </a:p>
          <a:p>
            <a:pPr marL="285750" indent="-285750">
              <a:buFont typeface="Arial" panose="020B0604020202020204" pitchFamily="34" charset="0"/>
              <a:buChar char="•"/>
            </a:pPr>
            <a:r>
              <a:rPr lang="nl-NL" altLang="nl-NL" sz="3200" dirty="0">
                <a:solidFill>
                  <a:schemeClr val="tx2"/>
                </a:solidFill>
              </a:rPr>
              <a:t>Malabsorption</a:t>
            </a:r>
          </a:p>
          <a:p>
            <a:pPr marL="742950" lvl="1" indent="-285750">
              <a:buFont typeface="Arial" panose="020B0604020202020204" pitchFamily="34" charset="0"/>
              <a:buChar char="•"/>
            </a:pPr>
            <a:r>
              <a:rPr lang="nl-NL" altLang="nl-NL" sz="3200" dirty="0">
                <a:solidFill>
                  <a:schemeClr val="tx2"/>
                </a:solidFill>
              </a:rPr>
              <a:t>Excites the vagal nuclei to activate gut motility and enzyme secretion</a:t>
            </a:r>
          </a:p>
          <a:p>
            <a:pPr marL="285750" indent="-285750">
              <a:buFont typeface="Arial" panose="020B0604020202020204" pitchFamily="34" charset="0"/>
              <a:buChar char="•"/>
            </a:pPr>
            <a:endParaRPr lang="nl-NL" altLang="nl-NL" sz="3200" dirty="0">
              <a:solidFill>
                <a:schemeClr val="tx2"/>
              </a:solidFill>
            </a:endParaRPr>
          </a:p>
        </p:txBody>
      </p:sp>
      <p:sp>
        <p:nvSpPr>
          <p:cNvPr id="6" name="Slide Number Placeholder 5"/>
          <p:cNvSpPr>
            <a:spLocks noGrp="1"/>
          </p:cNvSpPr>
          <p:nvPr>
            <p:ph type="sldNum" sz="quarter" idx="12"/>
          </p:nvPr>
        </p:nvSpPr>
        <p:spPr/>
        <p:txBody>
          <a:bodyPr/>
          <a:lstStyle/>
          <a:p>
            <a:fld id="{49C22989-9E7A-453B-957F-79F1530B0A4F}" type="slidenum">
              <a:rPr lang="nl-NL" smtClean="0"/>
              <a:t>23</a:t>
            </a:fld>
            <a:endParaRPr lang="nl-NL"/>
          </a:p>
        </p:txBody>
      </p:sp>
    </p:spTree>
    <p:extLst>
      <p:ext uri="{BB962C8B-B14F-4D97-AF65-F5344CB8AC3E}">
        <p14:creationId xmlns:p14="http://schemas.microsoft.com/office/powerpoint/2010/main" val="2946425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rain.png">
            <a:extLst>
              <a:ext uri="{FF2B5EF4-FFF2-40B4-BE49-F238E27FC236}">
                <a16:creationId xmlns:a16="http://schemas.microsoft.com/office/drawing/2014/main" id="{04D65838-D55F-41EC-BE61-31A5133F4F75}"/>
              </a:ext>
            </a:extLst>
          </p:cNvPr>
          <p:cNvPicPr>
            <a:picLocks noChangeAspect="1"/>
          </p:cNvPicPr>
          <p:nvPr/>
        </p:nvPicPr>
        <p:blipFill>
          <a:blip r:embed="rId2" cstate="print"/>
          <a:stretch>
            <a:fillRect/>
          </a:stretch>
        </p:blipFill>
        <p:spPr>
          <a:xfrm>
            <a:off x="8201583" y="5257985"/>
            <a:ext cx="627534" cy="627534"/>
          </a:xfrm>
          <a:prstGeom prst="rect">
            <a:avLst/>
          </a:prstGeom>
        </p:spPr>
      </p:pic>
      <p:sp>
        <p:nvSpPr>
          <p:cNvPr id="2" name="Title 1"/>
          <p:cNvSpPr>
            <a:spLocks noGrp="1"/>
          </p:cNvSpPr>
          <p:nvPr>
            <p:ph type="title"/>
          </p:nvPr>
        </p:nvSpPr>
        <p:spPr/>
        <p:txBody>
          <a:bodyPr/>
          <a:lstStyle/>
          <a:p>
            <a:pPr algn="ctr"/>
            <a:r>
              <a:rPr lang="nl-NL" dirty="0">
                <a:solidFill>
                  <a:srgbClr val="C00000"/>
                </a:solidFill>
              </a:rPr>
              <a:t>How to stimulate the Vagus Nerve (CNX)</a:t>
            </a:r>
            <a:endParaRPr lang="nl-NL" dirty="0"/>
          </a:p>
        </p:txBody>
      </p:sp>
      <p:sp>
        <p:nvSpPr>
          <p:cNvPr id="3" name="Content Placeholder 2"/>
          <p:cNvSpPr>
            <a:spLocks noGrp="1"/>
          </p:cNvSpPr>
          <p:nvPr>
            <p:ph idx="1"/>
          </p:nvPr>
        </p:nvSpPr>
        <p:spPr/>
        <p:txBody>
          <a:bodyPr>
            <a:normAutofit/>
          </a:bodyPr>
          <a:lstStyle/>
          <a:p>
            <a:r>
              <a:rPr lang="en-US" dirty="0">
                <a:solidFill>
                  <a:schemeClr val="tx2"/>
                </a:solidFill>
              </a:rPr>
              <a:t>Speech, phonation, saying “Ah”, gargling, singing.</a:t>
            </a:r>
          </a:p>
          <a:p>
            <a:r>
              <a:rPr lang="en-US" dirty="0">
                <a:solidFill>
                  <a:schemeClr val="tx2"/>
                </a:solidFill>
              </a:rPr>
              <a:t>Daily cold showers.</a:t>
            </a:r>
          </a:p>
          <a:p>
            <a:r>
              <a:rPr lang="en-US" dirty="0">
                <a:solidFill>
                  <a:schemeClr val="tx2"/>
                </a:solidFill>
              </a:rPr>
              <a:t>Rectal dilatation increases vagal feedback.</a:t>
            </a:r>
          </a:p>
          <a:p>
            <a:r>
              <a:rPr lang="en-US" dirty="0">
                <a:solidFill>
                  <a:schemeClr val="tx2"/>
                </a:solidFill>
              </a:rPr>
              <a:t>Laughter, positive thinking.</a:t>
            </a:r>
          </a:p>
          <a:p>
            <a:r>
              <a:rPr lang="en-US" dirty="0">
                <a:solidFill>
                  <a:schemeClr val="tx2"/>
                </a:solidFill>
              </a:rPr>
              <a:t>Intermittent fasting.</a:t>
            </a:r>
          </a:p>
          <a:p>
            <a:r>
              <a:rPr lang="en-US" dirty="0" err="1">
                <a:solidFill>
                  <a:schemeClr val="tx2"/>
                </a:solidFill>
              </a:rPr>
              <a:t>tVNS</a:t>
            </a:r>
            <a:endParaRPr lang="en-US" dirty="0">
              <a:solidFill>
                <a:schemeClr val="tx2"/>
              </a:solidFill>
            </a:endParaRPr>
          </a:p>
          <a:p>
            <a:endParaRPr lang="nl-NL" dirty="0">
              <a:solidFill>
                <a:schemeClr val="tx2"/>
              </a:solidFill>
            </a:endParaRPr>
          </a:p>
        </p:txBody>
      </p:sp>
      <p:sp>
        <p:nvSpPr>
          <p:cNvPr id="4" name="Slide Number Placeholder 3"/>
          <p:cNvSpPr>
            <a:spLocks noGrp="1"/>
          </p:cNvSpPr>
          <p:nvPr>
            <p:ph type="sldNum" sz="quarter" idx="12"/>
          </p:nvPr>
        </p:nvSpPr>
        <p:spPr/>
        <p:txBody>
          <a:bodyPr/>
          <a:lstStyle/>
          <a:p>
            <a:fld id="{49C22989-9E7A-453B-957F-79F1530B0A4F}" type="slidenum">
              <a:rPr lang="nl-NL" smtClean="0"/>
              <a:pPr/>
              <a:t>24</a:t>
            </a:fld>
            <a:endParaRPr lang="nl-NL"/>
          </a:p>
        </p:txBody>
      </p:sp>
    </p:spTree>
    <p:extLst>
      <p:ext uri="{BB962C8B-B14F-4D97-AF65-F5344CB8AC3E}">
        <p14:creationId xmlns:p14="http://schemas.microsoft.com/office/powerpoint/2010/main" val="3855741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3D2C8-F554-4299-9CF5-511BCA58E419}"/>
              </a:ext>
            </a:extLst>
          </p:cNvPr>
          <p:cNvSpPr>
            <a:spLocks noGrp="1"/>
          </p:cNvSpPr>
          <p:nvPr>
            <p:ph type="title"/>
          </p:nvPr>
        </p:nvSpPr>
        <p:spPr>
          <a:xfrm>
            <a:off x="251520" y="764704"/>
            <a:ext cx="8776952" cy="994172"/>
          </a:xfrm>
        </p:spPr>
        <p:txBody>
          <a:bodyPr/>
          <a:lstStyle/>
          <a:p>
            <a:pPr algn="ctr"/>
            <a:r>
              <a:rPr lang="en-GB" dirty="0" err="1">
                <a:solidFill>
                  <a:srgbClr val="C00000"/>
                </a:solidFill>
              </a:rPr>
              <a:t>tVNS</a:t>
            </a:r>
            <a:r>
              <a:rPr lang="en-GB" dirty="0"/>
              <a:t> </a:t>
            </a:r>
            <a:r>
              <a:rPr lang="en-GB" sz="2700" dirty="0">
                <a:solidFill>
                  <a:srgbClr val="C00000"/>
                </a:solidFill>
              </a:rPr>
              <a:t>(Transcutaneous Vagal Nerve Stimulation)</a:t>
            </a:r>
          </a:p>
        </p:txBody>
      </p:sp>
      <p:pic>
        <p:nvPicPr>
          <p:cNvPr id="1026" name="Picture 2" descr="Afbeeldingsresultaat voor Aurical branch of vagus">
            <a:extLst>
              <a:ext uri="{FF2B5EF4-FFF2-40B4-BE49-F238E27FC236}">
                <a16:creationId xmlns:a16="http://schemas.microsoft.com/office/drawing/2014/main" id="{C8231E0C-8F12-409E-8444-35B8F05B18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1454" y="2348880"/>
            <a:ext cx="4821092" cy="40214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Brain.png">
            <a:extLst>
              <a:ext uri="{FF2B5EF4-FFF2-40B4-BE49-F238E27FC236}">
                <a16:creationId xmlns:a16="http://schemas.microsoft.com/office/drawing/2014/main" id="{43AABC62-2CBC-4FA2-AF19-D44D18B341F7}"/>
              </a:ext>
            </a:extLst>
          </p:cNvPr>
          <p:cNvPicPr>
            <a:picLocks noChangeAspect="1"/>
          </p:cNvPicPr>
          <p:nvPr/>
        </p:nvPicPr>
        <p:blipFill>
          <a:blip r:embed="rId3" cstate="print"/>
          <a:stretch>
            <a:fillRect/>
          </a:stretch>
        </p:blipFill>
        <p:spPr>
          <a:xfrm>
            <a:off x="8201583" y="5257985"/>
            <a:ext cx="627534" cy="627534"/>
          </a:xfrm>
          <a:prstGeom prst="rect">
            <a:avLst/>
          </a:prstGeom>
        </p:spPr>
      </p:pic>
    </p:spTree>
    <p:extLst>
      <p:ext uri="{BB962C8B-B14F-4D97-AF65-F5344CB8AC3E}">
        <p14:creationId xmlns:p14="http://schemas.microsoft.com/office/powerpoint/2010/main" val="2009967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3D2C8-F554-4299-9CF5-511BCA58E419}"/>
              </a:ext>
            </a:extLst>
          </p:cNvPr>
          <p:cNvSpPr>
            <a:spLocks noGrp="1"/>
          </p:cNvSpPr>
          <p:nvPr>
            <p:ph type="title"/>
          </p:nvPr>
        </p:nvSpPr>
        <p:spPr>
          <a:xfrm>
            <a:off x="164710" y="688875"/>
            <a:ext cx="8664407" cy="994172"/>
          </a:xfrm>
        </p:spPr>
        <p:txBody>
          <a:bodyPr/>
          <a:lstStyle/>
          <a:p>
            <a:pPr algn="ctr"/>
            <a:r>
              <a:rPr lang="en-GB" dirty="0" err="1">
                <a:solidFill>
                  <a:srgbClr val="C00000"/>
                </a:solidFill>
              </a:rPr>
              <a:t>tVNS</a:t>
            </a:r>
            <a:r>
              <a:rPr lang="en-GB" dirty="0"/>
              <a:t> </a:t>
            </a:r>
            <a:r>
              <a:rPr lang="en-GB" sz="2700" dirty="0">
                <a:solidFill>
                  <a:srgbClr val="C00000"/>
                </a:solidFill>
              </a:rPr>
              <a:t>(Transcutaneous Vagal Nerve Stimulation)</a:t>
            </a:r>
          </a:p>
        </p:txBody>
      </p:sp>
      <p:pic>
        <p:nvPicPr>
          <p:cNvPr id="2050" name="Picture 2" descr="https://scontent-amt2-1.xx.fbcdn.net/v/t34.0-12/23476222_10155715755120185_820067720_n.jpg?oh=95432a170a8f274ea23e10c658c7bceb&amp;oe=5A08B68D">
            <a:extLst>
              <a:ext uri="{FF2B5EF4-FFF2-40B4-BE49-F238E27FC236}">
                <a16:creationId xmlns:a16="http://schemas.microsoft.com/office/drawing/2014/main" id="{F186DA25-F56D-442A-8E80-CA7EFEA00B1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45" y="2125266"/>
            <a:ext cx="3615200" cy="64111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4AE8D52-C922-4B19-B93C-6DCC1F4F2C06}"/>
              </a:ext>
            </a:extLst>
          </p:cNvPr>
          <p:cNvSpPr txBox="1"/>
          <p:nvPr/>
        </p:nvSpPr>
        <p:spPr>
          <a:xfrm>
            <a:off x="3779874" y="2228850"/>
            <a:ext cx="4688959" cy="1592744"/>
          </a:xfrm>
          <a:prstGeom prst="rect">
            <a:avLst/>
          </a:prstGeom>
          <a:noFill/>
        </p:spPr>
        <p:txBody>
          <a:bodyPr wrap="square" rtlCol="0">
            <a:spAutoFit/>
          </a:bodyPr>
          <a:lstStyle/>
          <a:p>
            <a:r>
              <a:rPr lang="en-GB" sz="2100" b="1" dirty="0"/>
              <a:t>Suggested Frequencies and duration:</a:t>
            </a:r>
          </a:p>
          <a:p>
            <a:endParaRPr lang="en-GB" sz="1350" dirty="0"/>
          </a:p>
          <a:p>
            <a:pPr marL="214313" indent="-214313">
              <a:buFont typeface="Arial" panose="020B0604020202020204" pitchFamily="34" charset="0"/>
              <a:buChar char="•"/>
            </a:pPr>
            <a:r>
              <a:rPr lang="en-GB" sz="2100" dirty="0"/>
              <a:t>30Hz - 200µS</a:t>
            </a:r>
          </a:p>
          <a:p>
            <a:pPr marL="214313" indent="-214313">
              <a:buFont typeface="Arial" panose="020B0604020202020204" pitchFamily="34" charset="0"/>
              <a:buChar char="•"/>
            </a:pPr>
            <a:r>
              <a:rPr lang="en-GB" sz="2100" dirty="0"/>
              <a:t>Duration depends on subject. </a:t>
            </a:r>
          </a:p>
        </p:txBody>
      </p:sp>
      <p:pic>
        <p:nvPicPr>
          <p:cNvPr id="2052" name="Picture 4" descr="Afbeeldingsresultaat voor med fit 3">
            <a:extLst>
              <a:ext uri="{FF2B5EF4-FFF2-40B4-BE49-F238E27FC236}">
                <a16:creationId xmlns:a16="http://schemas.microsoft.com/office/drawing/2014/main" id="{C02F9866-C304-45EC-AA55-C85356B093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821594"/>
            <a:ext cx="2664717" cy="26647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Brain.png">
            <a:extLst>
              <a:ext uri="{FF2B5EF4-FFF2-40B4-BE49-F238E27FC236}">
                <a16:creationId xmlns:a16="http://schemas.microsoft.com/office/drawing/2014/main" id="{626AB82B-FC59-409C-B9A7-14D87BAED175}"/>
              </a:ext>
            </a:extLst>
          </p:cNvPr>
          <p:cNvPicPr>
            <a:picLocks noChangeAspect="1"/>
          </p:cNvPicPr>
          <p:nvPr/>
        </p:nvPicPr>
        <p:blipFill>
          <a:blip r:embed="rId4" cstate="print"/>
          <a:stretch>
            <a:fillRect/>
          </a:stretch>
        </p:blipFill>
        <p:spPr>
          <a:xfrm>
            <a:off x="8201583" y="5257985"/>
            <a:ext cx="627534" cy="627534"/>
          </a:xfrm>
          <a:prstGeom prst="rect">
            <a:avLst/>
          </a:prstGeom>
        </p:spPr>
      </p:pic>
    </p:spTree>
    <p:extLst>
      <p:ext uri="{BB962C8B-B14F-4D97-AF65-F5344CB8AC3E}">
        <p14:creationId xmlns:p14="http://schemas.microsoft.com/office/powerpoint/2010/main" val="606108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786839.fig.003">
            <a:extLst>
              <a:ext uri="{FF2B5EF4-FFF2-40B4-BE49-F238E27FC236}">
                <a16:creationId xmlns:a16="http://schemas.microsoft.com/office/drawing/2014/main" id="{218AABE5-F55C-49C4-93A7-F38502F5D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678" y="1518836"/>
            <a:ext cx="3950241" cy="39304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B3D2C8-F554-4299-9CF5-511BCA58E419}"/>
              </a:ext>
            </a:extLst>
          </p:cNvPr>
          <p:cNvSpPr>
            <a:spLocks noGrp="1"/>
          </p:cNvSpPr>
          <p:nvPr>
            <p:ph type="title"/>
          </p:nvPr>
        </p:nvSpPr>
        <p:spPr>
          <a:xfrm>
            <a:off x="187819" y="475395"/>
            <a:ext cx="8736415" cy="994172"/>
          </a:xfrm>
        </p:spPr>
        <p:txBody>
          <a:bodyPr/>
          <a:lstStyle/>
          <a:p>
            <a:pPr algn="ctr"/>
            <a:r>
              <a:rPr lang="en-GB" dirty="0" err="1">
                <a:solidFill>
                  <a:srgbClr val="C00000"/>
                </a:solidFill>
              </a:rPr>
              <a:t>tVNS</a:t>
            </a:r>
            <a:r>
              <a:rPr lang="en-GB" dirty="0"/>
              <a:t> </a:t>
            </a:r>
            <a:r>
              <a:rPr lang="en-GB" sz="2700" dirty="0">
                <a:solidFill>
                  <a:srgbClr val="C00000"/>
                </a:solidFill>
              </a:rPr>
              <a:t>(Transcutaneous Vagal Nerve Stimulation)</a:t>
            </a:r>
          </a:p>
        </p:txBody>
      </p:sp>
      <p:pic>
        <p:nvPicPr>
          <p:cNvPr id="8" name="Picture 7" descr="Brain.png">
            <a:extLst>
              <a:ext uri="{FF2B5EF4-FFF2-40B4-BE49-F238E27FC236}">
                <a16:creationId xmlns:a16="http://schemas.microsoft.com/office/drawing/2014/main" id="{626AB82B-FC59-409C-B9A7-14D87BAED175}"/>
              </a:ext>
            </a:extLst>
          </p:cNvPr>
          <p:cNvPicPr>
            <a:picLocks noChangeAspect="1"/>
          </p:cNvPicPr>
          <p:nvPr/>
        </p:nvPicPr>
        <p:blipFill>
          <a:blip r:embed="rId3" cstate="print"/>
          <a:stretch>
            <a:fillRect/>
          </a:stretch>
        </p:blipFill>
        <p:spPr>
          <a:xfrm>
            <a:off x="8201583" y="5257985"/>
            <a:ext cx="627534" cy="627534"/>
          </a:xfrm>
          <a:prstGeom prst="rect">
            <a:avLst/>
          </a:prstGeom>
        </p:spPr>
      </p:pic>
      <p:graphicFrame>
        <p:nvGraphicFramePr>
          <p:cNvPr id="7" name="Table 6">
            <a:extLst>
              <a:ext uri="{FF2B5EF4-FFF2-40B4-BE49-F238E27FC236}">
                <a16:creationId xmlns:a16="http://schemas.microsoft.com/office/drawing/2014/main" id="{D8841968-B450-4937-A83C-AC37722F27D9}"/>
              </a:ext>
            </a:extLst>
          </p:cNvPr>
          <p:cNvGraphicFramePr>
            <a:graphicFrameLocks noGrp="1"/>
          </p:cNvGraphicFramePr>
          <p:nvPr/>
        </p:nvGraphicFramePr>
        <p:xfrm>
          <a:off x="187819" y="5268299"/>
          <a:ext cx="7886700" cy="800100"/>
        </p:xfrm>
        <a:graphic>
          <a:graphicData uri="http://schemas.openxmlformats.org/drawingml/2006/table">
            <a:tbl>
              <a:tblPr/>
              <a:tblGrid>
                <a:gridCol w="7886700">
                  <a:extLst>
                    <a:ext uri="{9D8B030D-6E8A-4147-A177-3AD203B41FA5}">
                      <a16:colId xmlns:a16="http://schemas.microsoft.com/office/drawing/2014/main" val="4115154561"/>
                    </a:ext>
                  </a:extLst>
                </a:gridCol>
              </a:tblGrid>
              <a:tr h="800100">
                <a:tc>
                  <a:txBody>
                    <a:bodyPr/>
                    <a:lstStyle/>
                    <a:p>
                      <a:pPr algn="just"/>
                      <a:r>
                        <a:rPr lang="en-GB" sz="1200" dirty="0">
                          <a:effectLst/>
                        </a:rPr>
                        <a:t>“</a:t>
                      </a:r>
                      <a:r>
                        <a:rPr lang="en-GB" sz="1200" dirty="0" err="1">
                          <a:effectLst/>
                        </a:rPr>
                        <a:t>Auriculovagal</a:t>
                      </a:r>
                      <a:r>
                        <a:rPr lang="en-GB" sz="1200" dirty="0">
                          <a:effectLst/>
                        </a:rPr>
                        <a:t> afferent pathway” (AVAP): both the autonomic and the central nervous system could be modified by auricular vagal stimulation via projections from the ABVN at the auricular concha to the NTS (see Figure </a:t>
                      </a:r>
                      <a:r>
                        <a:rPr lang="en-GB" sz="1200" u="none" strike="noStrike" dirty="0">
                          <a:solidFill>
                            <a:srgbClr val="418B34"/>
                          </a:solidFill>
                          <a:effectLst/>
                          <a:hlinkClick r:id="rId4"/>
                        </a:rPr>
                        <a:t>3</a:t>
                      </a:r>
                      <a:r>
                        <a:rPr lang="en-GB" sz="1200" dirty="0">
                          <a:effectLst/>
                        </a:rPr>
                        <a:t>). NTS: nucleus of the solitary tract; DMN: dorsal motor nucleus of the </a:t>
                      </a:r>
                      <a:r>
                        <a:rPr lang="en-GB" sz="1200" dirty="0" err="1">
                          <a:effectLst/>
                        </a:rPr>
                        <a:t>vagus</a:t>
                      </a:r>
                      <a:r>
                        <a:rPr lang="en-GB" sz="1200" dirty="0">
                          <a:effectLst/>
                        </a:rPr>
                        <a:t>; AP: area </a:t>
                      </a:r>
                      <a:r>
                        <a:rPr lang="en-GB" sz="1200" dirty="0" err="1">
                          <a:effectLst/>
                        </a:rPr>
                        <a:t>postrema</a:t>
                      </a:r>
                      <a:r>
                        <a:rPr lang="en-GB" sz="1200" dirty="0">
                          <a:effectLst/>
                        </a:rPr>
                        <a:t>; RVM: rostral ventrolateral medulla; LC: locus coeruleus.</a:t>
                      </a:r>
                    </a:p>
                  </a:txBody>
                  <a:tcPr marL="68580" marR="68580" marT="34290" marB="34290" anchor="ctr">
                    <a:lnL>
                      <a:noFill/>
                    </a:lnL>
                    <a:lnR>
                      <a:noFill/>
                    </a:lnR>
                    <a:lnT>
                      <a:noFill/>
                    </a:lnT>
                    <a:lnB>
                      <a:noFill/>
                    </a:lnB>
                    <a:solidFill>
                      <a:srgbClr val="FFFFFF"/>
                    </a:solidFill>
                  </a:tcPr>
                </a:tc>
                <a:extLst>
                  <a:ext uri="{0D108BD9-81ED-4DB2-BD59-A6C34878D82A}">
                    <a16:rowId xmlns:a16="http://schemas.microsoft.com/office/drawing/2014/main" val="3529203545"/>
                  </a:ext>
                </a:extLst>
              </a:tr>
            </a:tbl>
          </a:graphicData>
        </a:graphic>
      </p:graphicFrame>
    </p:spTree>
    <p:extLst>
      <p:ext uri="{BB962C8B-B14F-4D97-AF65-F5344CB8AC3E}">
        <p14:creationId xmlns:p14="http://schemas.microsoft.com/office/powerpoint/2010/main" val="2508802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rain.png"/>
          <p:cNvPicPr>
            <a:picLocks noChangeAspect="1"/>
          </p:cNvPicPr>
          <p:nvPr/>
        </p:nvPicPr>
        <p:blipFill>
          <a:blip r:embed="rId2" cstate="print"/>
          <a:stretch>
            <a:fillRect/>
          </a:stretch>
        </p:blipFill>
        <p:spPr>
          <a:xfrm>
            <a:off x="8271792" y="5877272"/>
            <a:ext cx="836712" cy="836712"/>
          </a:xfrm>
          <a:prstGeom prst="rect">
            <a:avLst/>
          </a:prstGeom>
        </p:spPr>
      </p:pic>
      <p:sp>
        <p:nvSpPr>
          <p:cNvPr id="2" name="TextBox 1"/>
          <p:cNvSpPr txBox="1"/>
          <p:nvPr/>
        </p:nvSpPr>
        <p:spPr>
          <a:xfrm>
            <a:off x="625252" y="413537"/>
            <a:ext cx="8064896" cy="830997"/>
          </a:xfrm>
          <a:prstGeom prst="rect">
            <a:avLst/>
          </a:prstGeom>
          <a:noFill/>
        </p:spPr>
        <p:txBody>
          <a:bodyPr wrap="square" rtlCol="0">
            <a:spAutoFit/>
          </a:bodyPr>
          <a:lstStyle/>
          <a:p>
            <a:pPr algn="ctr"/>
            <a:r>
              <a:rPr lang="nl-NL" sz="4800" dirty="0">
                <a:solidFill>
                  <a:srgbClr val="C00000"/>
                </a:solidFill>
              </a:rPr>
              <a:t>Brain and leaky gut</a:t>
            </a:r>
          </a:p>
        </p:txBody>
      </p:sp>
      <p:sp>
        <p:nvSpPr>
          <p:cNvPr id="3" name="Slide Number Placeholder 2"/>
          <p:cNvSpPr>
            <a:spLocks noGrp="1"/>
          </p:cNvSpPr>
          <p:nvPr>
            <p:ph type="sldNum" sz="quarter" idx="12"/>
          </p:nvPr>
        </p:nvSpPr>
        <p:spPr/>
        <p:txBody>
          <a:bodyPr/>
          <a:lstStyle/>
          <a:p>
            <a:fld id="{49C22989-9E7A-453B-957F-79F1530B0A4F}" type="slidenum">
              <a:rPr lang="nl-NL" smtClean="0"/>
              <a:t>28</a:t>
            </a:fld>
            <a:endParaRPr lang="nl-NL"/>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4" y="1524204"/>
            <a:ext cx="7038975" cy="52006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580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rain.png"/>
          <p:cNvPicPr>
            <a:picLocks noChangeAspect="1"/>
          </p:cNvPicPr>
          <p:nvPr/>
        </p:nvPicPr>
        <p:blipFill>
          <a:blip r:embed="rId2" cstate="print"/>
          <a:stretch>
            <a:fillRect/>
          </a:stretch>
        </p:blipFill>
        <p:spPr>
          <a:xfrm>
            <a:off x="8271792" y="5877272"/>
            <a:ext cx="836712" cy="836712"/>
          </a:xfrm>
          <a:prstGeom prst="rect">
            <a:avLst/>
          </a:prstGeom>
        </p:spPr>
      </p:pic>
      <p:sp>
        <p:nvSpPr>
          <p:cNvPr id="2" name="TextBox 1"/>
          <p:cNvSpPr txBox="1"/>
          <p:nvPr/>
        </p:nvSpPr>
        <p:spPr>
          <a:xfrm>
            <a:off x="539552" y="411922"/>
            <a:ext cx="8064896" cy="830997"/>
          </a:xfrm>
          <a:prstGeom prst="rect">
            <a:avLst/>
          </a:prstGeom>
          <a:noFill/>
        </p:spPr>
        <p:txBody>
          <a:bodyPr wrap="square" rtlCol="0">
            <a:spAutoFit/>
          </a:bodyPr>
          <a:lstStyle/>
          <a:p>
            <a:pPr algn="ctr"/>
            <a:r>
              <a:rPr lang="nl-NL" sz="4800" dirty="0">
                <a:solidFill>
                  <a:srgbClr val="C00000"/>
                </a:solidFill>
              </a:rPr>
              <a:t>Intercellular permeability</a:t>
            </a:r>
          </a:p>
        </p:txBody>
      </p:sp>
      <p:sp>
        <p:nvSpPr>
          <p:cNvPr id="3" name="Slide Number Placeholder 2"/>
          <p:cNvSpPr>
            <a:spLocks noGrp="1"/>
          </p:cNvSpPr>
          <p:nvPr>
            <p:ph type="sldNum" sz="quarter" idx="12"/>
          </p:nvPr>
        </p:nvSpPr>
        <p:spPr/>
        <p:txBody>
          <a:bodyPr/>
          <a:lstStyle/>
          <a:p>
            <a:fld id="{49C22989-9E7A-453B-957F-79F1530B0A4F}" type="slidenum">
              <a:rPr lang="nl-NL" smtClean="0"/>
              <a:t>29</a:t>
            </a:fld>
            <a:endParaRPr lang="nl-NL"/>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1422" y="1196753"/>
            <a:ext cx="6870151" cy="489654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1183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rain.png"/>
          <p:cNvPicPr>
            <a:picLocks noChangeAspect="1"/>
          </p:cNvPicPr>
          <p:nvPr/>
        </p:nvPicPr>
        <p:blipFill>
          <a:blip r:embed="rId2" cstate="print"/>
          <a:stretch>
            <a:fillRect/>
          </a:stretch>
        </p:blipFill>
        <p:spPr>
          <a:xfrm>
            <a:off x="8280819" y="5827752"/>
            <a:ext cx="836712" cy="836712"/>
          </a:xfrm>
          <a:prstGeom prst="rect">
            <a:avLst/>
          </a:prstGeom>
        </p:spPr>
      </p:pic>
      <p:pic>
        <p:nvPicPr>
          <p:cNvPr id="1024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1188" y="-10653713"/>
            <a:ext cx="2990851" cy="41036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49C22989-9E7A-453B-957F-79F1530B0A4F}" type="slidenum">
              <a:rPr lang="nl-NL" smtClean="0"/>
              <a:t>3</a:t>
            </a:fld>
            <a:endParaRPr lang="nl-NL"/>
          </a:p>
        </p:txBody>
      </p:sp>
      <p:sp>
        <p:nvSpPr>
          <p:cNvPr id="4" name="Rectangle 3"/>
          <p:cNvSpPr/>
          <p:nvPr/>
        </p:nvSpPr>
        <p:spPr>
          <a:xfrm>
            <a:off x="3203848" y="2515255"/>
            <a:ext cx="4572000" cy="923330"/>
          </a:xfrm>
          <a:prstGeom prst="rect">
            <a:avLst/>
          </a:prstGeom>
        </p:spPr>
        <p:txBody>
          <a:bodyPr>
            <a:spAutoFit/>
          </a:bodyPr>
          <a:lstStyle/>
          <a:p>
            <a:endParaRPr lang="nl-NL" dirty="0"/>
          </a:p>
          <a:p>
            <a:endParaRPr lang="nl-NL" dirty="0"/>
          </a:p>
          <a:p>
            <a:r>
              <a:rPr lang="nl-NL" dirty="0"/>
              <a:t>Mitochondria</a:t>
            </a:r>
          </a:p>
        </p:txBody>
      </p:sp>
      <p:sp>
        <p:nvSpPr>
          <p:cNvPr id="6" name="Rectangle 5"/>
          <p:cNvSpPr/>
          <p:nvPr/>
        </p:nvSpPr>
        <p:spPr>
          <a:xfrm>
            <a:off x="1153517" y="188640"/>
            <a:ext cx="6622331" cy="707886"/>
          </a:xfrm>
          <a:prstGeom prst="rect">
            <a:avLst/>
          </a:prstGeom>
        </p:spPr>
        <p:txBody>
          <a:bodyPr wrap="square">
            <a:spAutoFit/>
          </a:bodyPr>
          <a:lstStyle/>
          <a:p>
            <a:pPr algn="ctr"/>
            <a:r>
              <a:rPr lang="nl-NL" sz="4000" dirty="0">
                <a:solidFill>
                  <a:srgbClr val="C00000"/>
                </a:solidFill>
              </a:rPr>
              <a:t>Cell metabolism</a:t>
            </a:r>
          </a:p>
        </p:txBody>
      </p:sp>
      <p:sp>
        <p:nvSpPr>
          <p:cNvPr id="7" name="TextBox 6"/>
          <p:cNvSpPr txBox="1"/>
          <p:nvPr/>
        </p:nvSpPr>
        <p:spPr>
          <a:xfrm>
            <a:off x="683569" y="1268761"/>
            <a:ext cx="4140877" cy="646331"/>
          </a:xfrm>
          <a:prstGeom prst="rect">
            <a:avLst/>
          </a:prstGeom>
          <a:noFill/>
        </p:spPr>
        <p:txBody>
          <a:bodyPr wrap="none" rtlCol="0">
            <a:spAutoFit/>
          </a:bodyPr>
          <a:lstStyle/>
          <a:p>
            <a:r>
              <a:rPr lang="nl-NL" dirty="0"/>
              <a:t>CIEG (Cellular immediate early genes)</a:t>
            </a:r>
          </a:p>
          <a:p>
            <a:endParaRPr lang="nl-NL" dirty="0"/>
          </a:p>
        </p:txBody>
      </p:sp>
      <p:sp>
        <p:nvSpPr>
          <p:cNvPr id="9" name="TextBox 8"/>
          <p:cNvSpPr txBox="1"/>
          <p:nvPr/>
        </p:nvSpPr>
        <p:spPr>
          <a:xfrm>
            <a:off x="6553068" y="1130260"/>
            <a:ext cx="1005403" cy="923330"/>
          </a:xfrm>
          <a:prstGeom prst="rect">
            <a:avLst/>
          </a:prstGeom>
          <a:noFill/>
        </p:spPr>
        <p:txBody>
          <a:bodyPr wrap="none" rtlCol="0">
            <a:spAutoFit/>
          </a:bodyPr>
          <a:lstStyle/>
          <a:p>
            <a:r>
              <a:rPr lang="nl-NL" dirty="0"/>
              <a:t>Glucose</a:t>
            </a:r>
          </a:p>
          <a:p>
            <a:r>
              <a:rPr lang="nl-NL" dirty="0"/>
              <a:t>Oxygen</a:t>
            </a:r>
          </a:p>
          <a:p>
            <a:endParaRPr lang="nl-NL" dirty="0"/>
          </a:p>
        </p:txBody>
      </p:sp>
      <p:sp>
        <p:nvSpPr>
          <p:cNvPr id="10" name="TextBox 9"/>
          <p:cNvSpPr txBox="1"/>
          <p:nvPr/>
        </p:nvSpPr>
        <p:spPr>
          <a:xfrm>
            <a:off x="695399" y="2128993"/>
            <a:ext cx="2085827" cy="369332"/>
          </a:xfrm>
          <a:prstGeom prst="rect">
            <a:avLst/>
          </a:prstGeom>
          <a:noFill/>
        </p:spPr>
        <p:txBody>
          <a:bodyPr wrap="none" rtlCol="0">
            <a:spAutoFit/>
          </a:bodyPr>
          <a:lstStyle/>
          <a:p>
            <a:r>
              <a:rPr lang="nl-NL" dirty="0"/>
              <a:t>Protein replication</a:t>
            </a:r>
          </a:p>
        </p:txBody>
      </p:sp>
      <p:sp>
        <p:nvSpPr>
          <p:cNvPr id="11" name="TextBox 10"/>
          <p:cNvSpPr txBox="1"/>
          <p:nvPr/>
        </p:nvSpPr>
        <p:spPr>
          <a:xfrm>
            <a:off x="3618544" y="3853481"/>
            <a:ext cx="627608" cy="369332"/>
          </a:xfrm>
          <a:prstGeom prst="rect">
            <a:avLst/>
          </a:prstGeom>
          <a:noFill/>
        </p:spPr>
        <p:txBody>
          <a:bodyPr wrap="none" rtlCol="0">
            <a:spAutoFit/>
          </a:bodyPr>
          <a:lstStyle/>
          <a:p>
            <a:r>
              <a:rPr lang="nl-NL" dirty="0"/>
              <a:t>ATP</a:t>
            </a:r>
          </a:p>
        </p:txBody>
      </p:sp>
      <p:sp>
        <p:nvSpPr>
          <p:cNvPr id="12" name="TextBox 11"/>
          <p:cNvSpPr txBox="1"/>
          <p:nvPr/>
        </p:nvSpPr>
        <p:spPr>
          <a:xfrm>
            <a:off x="1187624" y="5445224"/>
            <a:ext cx="2468946" cy="369332"/>
          </a:xfrm>
          <a:prstGeom prst="rect">
            <a:avLst/>
          </a:prstGeom>
          <a:noFill/>
        </p:spPr>
        <p:txBody>
          <a:bodyPr wrap="none" rtlCol="0">
            <a:spAutoFit/>
          </a:bodyPr>
          <a:lstStyle/>
          <a:p>
            <a:r>
              <a:rPr lang="nl-NL" dirty="0"/>
              <a:t>Maintains Na+ pumps</a:t>
            </a:r>
          </a:p>
        </p:txBody>
      </p:sp>
      <p:sp>
        <p:nvSpPr>
          <p:cNvPr id="13" name="TextBox 12"/>
          <p:cNvSpPr txBox="1"/>
          <p:nvPr/>
        </p:nvSpPr>
        <p:spPr>
          <a:xfrm>
            <a:off x="5220073" y="5157193"/>
            <a:ext cx="2880917" cy="646331"/>
          </a:xfrm>
          <a:prstGeom prst="rect">
            <a:avLst/>
          </a:prstGeom>
          <a:noFill/>
        </p:spPr>
        <p:txBody>
          <a:bodyPr wrap="none" rtlCol="0">
            <a:spAutoFit/>
          </a:bodyPr>
          <a:lstStyle/>
          <a:p>
            <a:r>
              <a:rPr lang="nl-NL" dirty="0"/>
              <a:t>Maintains transmembrane</a:t>
            </a:r>
          </a:p>
          <a:p>
            <a:r>
              <a:rPr lang="nl-NL" dirty="0"/>
              <a:t>Potential gradient</a:t>
            </a:r>
          </a:p>
        </p:txBody>
      </p:sp>
      <p:cxnSp>
        <p:nvCxnSpPr>
          <p:cNvPr id="15" name="Straight Arrow Connector 14"/>
          <p:cNvCxnSpPr/>
          <p:nvPr/>
        </p:nvCxnSpPr>
        <p:spPr>
          <a:xfrm>
            <a:off x="1055626" y="1591925"/>
            <a:ext cx="131999" cy="3231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738313" y="2515256"/>
            <a:ext cx="1465537" cy="6977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932042" y="1753509"/>
            <a:ext cx="2123727" cy="14594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932348" y="3438586"/>
            <a:ext cx="0" cy="4148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2471080" y="4222814"/>
            <a:ext cx="1185491" cy="12224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246152" y="4222814"/>
            <a:ext cx="2126048" cy="9343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7137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rain.png"/>
          <p:cNvPicPr>
            <a:picLocks noChangeAspect="1"/>
          </p:cNvPicPr>
          <p:nvPr/>
        </p:nvPicPr>
        <p:blipFill>
          <a:blip r:embed="rId2" cstate="print"/>
          <a:stretch>
            <a:fillRect/>
          </a:stretch>
        </p:blipFill>
        <p:spPr>
          <a:xfrm>
            <a:off x="8271792" y="5877272"/>
            <a:ext cx="836712" cy="836712"/>
          </a:xfrm>
          <a:prstGeom prst="rect">
            <a:avLst/>
          </a:prstGeom>
        </p:spPr>
      </p:pic>
      <p:sp>
        <p:nvSpPr>
          <p:cNvPr id="2" name="TextBox 1"/>
          <p:cNvSpPr txBox="1"/>
          <p:nvPr/>
        </p:nvSpPr>
        <p:spPr>
          <a:xfrm>
            <a:off x="206896" y="3229"/>
            <a:ext cx="8064896" cy="830997"/>
          </a:xfrm>
          <a:prstGeom prst="rect">
            <a:avLst/>
          </a:prstGeom>
          <a:noFill/>
        </p:spPr>
        <p:txBody>
          <a:bodyPr wrap="square" rtlCol="0">
            <a:spAutoFit/>
          </a:bodyPr>
          <a:lstStyle/>
          <a:p>
            <a:pPr algn="ctr"/>
            <a:r>
              <a:rPr lang="nl-NL" sz="4800" dirty="0">
                <a:solidFill>
                  <a:srgbClr val="C00000"/>
                </a:solidFill>
              </a:rPr>
              <a:t>Brain and leaky gut</a:t>
            </a:r>
          </a:p>
        </p:txBody>
      </p:sp>
      <p:sp>
        <p:nvSpPr>
          <p:cNvPr id="3" name="Slide Number Placeholder 2"/>
          <p:cNvSpPr>
            <a:spLocks noGrp="1"/>
          </p:cNvSpPr>
          <p:nvPr>
            <p:ph type="sldNum" sz="quarter" idx="12"/>
          </p:nvPr>
        </p:nvSpPr>
        <p:spPr/>
        <p:txBody>
          <a:bodyPr/>
          <a:lstStyle/>
          <a:p>
            <a:fld id="{49C22989-9E7A-453B-957F-79F1530B0A4F}" type="slidenum">
              <a:rPr lang="nl-NL" smtClean="0"/>
              <a:t>30</a:t>
            </a:fld>
            <a:endParaRPr lang="nl-NL"/>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897" y="980729"/>
            <a:ext cx="7475140" cy="560635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0162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0528" y="404664"/>
            <a:ext cx="9612560" cy="908720"/>
          </a:xfrm>
        </p:spPr>
        <p:txBody>
          <a:bodyPr/>
          <a:lstStyle/>
          <a:p>
            <a:r>
              <a:rPr lang="nl-NL" dirty="0">
                <a:solidFill>
                  <a:srgbClr val="C00000"/>
                </a:solidFill>
              </a:rPr>
              <a:t>Intestinal inflammation</a:t>
            </a:r>
            <a:endParaRPr lang="en-US" dirty="0">
              <a:solidFill>
                <a:srgbClr val="C00000"/>
              </a:solidFill>
            </a:endParaRPr>
          </a:p>
        </p:txBody>
      </p:sp>
      <p:pic>
        <p:nvPicPr>
          <p:cNvPr id="7" name="Picture 6" descr="Brain.png"/>
          <p:cNvPicPr>
            <a:picLocks noChangeAspect="1"/>
          </p:cNvPicPr>
          <p:nvPr/>
        </p:nvPicPr>
        <p:blipFill>
          <a:blip r:embed="rId3" cstate="print"/>
          <a:stretch>
            <a:fillRect/>
          </a:stretch>
        </p:blipFill>
        <p:spPr>
          <a:xfrm>
            <a:off x="8307288" y="5877272"/>
            <a:ext cx="836712" cy="836712"/>
          </a:xfrm>
          <a:prstGeom prst="rect">
            <a:avLst/>
          </a:prstGeom>
        </p:spPr>
      </p:pic>
      <p:sp>
        <p:nvSpPr>
          <p:cNvPr id="3" name="Rectangle 2"/>
          <p:cNvSpPr/>
          <p:nvPr/>
        </p:nvSpPr>
        <p:spPr>
          <a:xfrm>
            <a:off x="447511" y="1771313"/>
            <a:ext cx="7560840" cy="4524315"/>
          </a:xfrm>
          <a:prstGeom prst="rect">
            <a:avLst/>
          </a:prstGeom>
        </p:spPr>
        <p:txBody>
          <a:bodyPr wrap="square">
            <a:spAutoFit/>
          </a:bodyPr>
          <a:lstStyle/>
          <a:p>
            <a:pPr marL="285750" indent="-285750">
              <a:buFont typeface="Arial" panose="020B0604020202020204" pitchFamily="34" charset="0"/>
              <a:buChar char="•"/>
            </a:pPr>
            <a:r>
              <a:rPr lang="nl-NL" altLang="nl-NL" sz="3200" dirty="0">
                <a:solidFill>
                  <a:schemeClr val="tx2"/>
                </a:solidFill>
              </a:rPr>
              <a:t>Production of inflammatory cytokines</a:t>
            </a:r>
          </a:p>
          <a:p>
            <a:pPr marL="285750" indent="-285750">
              <a:buFont typeface="Arial" panose="020B0604020202020204" pitchFamily="34" charset="0"/>
              <a:buChar char="•"/>
            </a:pPr>
            <a:r>
              <a:rPr lang="nl-NL" altLang="nl-NL" sz="3200" dirty="0">
                <a:solidFill>
                  <a:schemeClr val="tx2"/>
                </a:solidFill>
              </a:rPr>
              <a:t>Cross Blood Brain barrier and activate brain microglia</a:t>
            </a:r>
          </a:p>
          <a:p>
            <a:pPr marL="285750" indent="-285750">
              <a:buFont typeface="Arial" panose="020B0604020202020204" pitchFamily="34" charset="0"/>
              <a:buChar char="•"/>
            </a:pPr>
            <a:r>
              <a:rPr lang="nl-NL" altLang="nl-NL" sz="3200" dirty="0">
                <a:solidFill>
                  <a:schemeClr val="tx2"/>
                </a:solidFill>
              </a:rPr>
              <a:t>Brain inflammatory neurodegeneration</a:t>
            </a:r>
          </a:p>
          <a:p>
            <a:pPr marL="285750" indent="-285750">
              <a:buFont typeface="Arial" panose="020B0604020202020204" pitchFamily="34" charset="0"/>
              <a:buChar char="•"/>
            </a:pPr>
            <a:r>
              <a:rPr lang="nl-NL" altLang="nl-NL" sz="3200" dirty="0">
                <a:solidFill>
                  <a:schemeClr val="tx2"/>
                </a:solidFill>
              </a:rPr>
              <a:t>Enteric nervous system inflammatory neurodegeneration</a:t>
            </a:r>
          </a:p>
          <a:p>
            <a:pPr marL="285750" indent="-285750">
              <a:buFont typeface="Arial" panose="020B0604020202020204" pitchFamily="34" charset="0"/>
              <a:buChar char="•"/>
            </a:pPr>
            <a:r>
              <a:rPr lang="nl-NL" altLang="nl-NL" sz="3200" dirty="0">
                <a:solidFill>
                  <a:schemeClr val="tx2"/>
                </a:solidFill>
              </a:rPr>
              <a:t>Utimately lead to </a:t>
            </a:r>
            <a:r>
              <a:rPr lang="nl-NL" altLang="nl-NL" sz="3200" dirty="0">
                <a:solidFill>
                  <a:srgbClr val="C00000"/>
                </a:solidFill>
              </a:rPr>
              <a:t>Gut Brain axis neurodegeneration</a:t>
            </a:r>
          </a:p>
          <a:p>
            <a:pPr marL="285750" indent="-285750">
              <a:buFont typeface="Arial" panose="020B0604020202020204" pitchFamily="34" charset="0"/>
              <a:buChar char="•"/>
            </a:pPr>
            <a:endParaRPr lang="nl-NL" altLang="nl-NL" sz="3200" dirty="0">
              <a:solidFill>
                <a:schemeClr val="tx2"/>
              </a:solidFill>
            </a:endParaRPr>
          </a:p>
        </p:txBody>
      </p:sp>
      <p:sp>
        <p:nvSpPr>
          <p:cNvPr id="6" name="Slide Number Placeholder 5"/>
          <p:cNvSpPr>
            <a:spLocks noGrp="1"/>
          </p:cNvSpPr>
          <p:nvPr>
            <p:ph type="sldNum" sz="quarter" idx="12"/>
          </p:nvPr>
        </p:nvSpPr>
        <p:spPr/>
        <p:txBody>
          <a:bodyPr/>
          <a:lstStyle/>
          <a:p>
            <a:fld id="{49C22989-9E7A-453B-957F-79F1530B0A4F}" type="slidenum">
              <a:rPr lang="nl-NL" smtClean="0"/>
              <a:t>31</a:t>
            </a:fld>
            <a:endParaRPr lang="nl-NL"/>
          </a:p>
        </p:txBody>
      </p:sp>
    </p:spTree>
    <p:extLst>
      <p:ext uri="{BB962C8B-B14F-4D97-AF65-F5344CB8AC3E}">
        <p14:creationId xmlns:p14="http://schemas.microsoft.com/office/powerpoint/2010/main" val="32806362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520" y="0"/>
            <a:ext cx="9612560" cy="908720"/>
          </a:xfrm>
        </p:spPr>
        <p:txBody>
          <a:bodyPr/>
          <a:lstStyle/>
          <a:p>
            <a:r>
              <a:rPr lang="nl-NL" dirty="0">
                <a:solidFill>
                  <a:srgbClr val="C00000"/>
                </a:solidFill>
              </a:rPr>
              <a:t>Intestinal inflammation</a:t>
            </a:r>
            <a:endParaRPr lang="en-US" dirty="0">
              <a:solidFill>
                <a:srgbClr val="C00000"/>
              </a:solidFill>
            </a:endParaRPr>
          </a:p>
        </p:txBody>
      </p:sp>
      <p:pic>
        <p:nvPicPr>
          <p:cNvPr id="7" name="Picture 6" descr="Brain.png"/>
          <p:cNvPicPr>
            <a:picLocks noChangeAspect="1"/>
          </p:cNvPicPr>
          <p:nvPr/>
        </p:nvPicPr>
        <p:blipFill>
          <a:blip r:embed="rId3" cstate="print"/>
          <a:stretch>
            <a:fillRect/>
          </a:stretch>
        </p:blipFill>
        <p:spPr>
          <a:xfrm>
            <a:off x="8307288" y="5877272"/>
            <a:ext cx="836712" cy="836712"/>
          </a:xfrm>
          <a:prstGeom prst="rect">
            <a:avLst/>
          </a:prstGeom>
        </p:spPr>
      </p:pic>
      <p:sp>
        <p:nvSpPr>
          <p:cNvPr id="6" name="Slide Number Placeholder 5"/>
          <p:cNvSpPr>
            <a:spLocks noGrp="1"/>
          </p:cNvSpPr>
          <p:nvPr>
            <p:ph type="sldNum" sz="quarter" idx="12"/>
          </p:nvPr>
        </p:nvSpPr>
        <p:spPr/>
        <p:txBody>
          <a:bodyPr/>
          <a:lstStyle/>
          <a:p>
            <a:fld id="{49C22989-9E7A-453B-957F-79F1530B0A4F}" type="slidenum">
              <a:rPr lang="nl-NL" smtClean="0"/>
              <a:t>32</a:t>
            </a:fld>
            <a:endParaRPr lang="nl-NL"/>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809328"/>
            <a:ext cx="7876256" cy="590719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7861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520" y="1"/>
            <a:ext cx="9612560" cy="1772816"/>
          </a:xfrm>
        </p:spPr>
        <p:txBody>
          <a:bodyPr/>
          <a:lstStyle/>
          <a:p>
            <a:r>
              <a:rPr lang="nl-NL" dirty="0">
                <a:solidFill>
                  <a:srgbClr val="C00000"/>
                </a:solidFill>
              </a:rPr>
              <a:t>Health conditions associated with leaky gut</a:t>
            </a:r>
            <a:endParaRPr lang="en-US" dirty="0">
              <a:solidFill>
                <a:srgbClr val="C00000"/>
              </a:solidFill>
            </a:endParaRPr>
          </a:p>
        </p:txBody>
      </p:sp>
      <p:pic>
        <p:nvPicPr>
          <p:cNvPr id="7" name="Picture 6" descr="Brain.png"/>
          <p:cNvPicPr>
            <a:picLocks noChangeAspect="1"/>
          </p:cNvPicPr>
          <p:nvPr/>
        </p:nvPicPr>
        <p:blipFill>
          <a:blip r:embed="rId3" cstate="print"/>
          <a:stretch>
            <a:fillRect/>
          </a:stretch>
        </p:blipFill>
        <p:spPr>
          <a:xfrm>
            <a:off x="8307288" y="5877272"/>
            <a:ext cx="836712" cy="836712"/>
          </a:xfrm>
          <a:prstGeom prst="rect">
            <a:avLst/>
          </a:prstGeom>
        </p:spPr>
      </p:pic>
      <p:sp>
        <p:nvSpPr>
          <p:cNvPr id="6" name="Slide Number Placeholder 5"/>
          <p:cNvSpPr>
            <a:spLocks noGrp="1"/>
          </p:cNvSpPr>
          <p:nvPr>
            <p:ph type="sldNum" sz="quarter" idx="12"/>
          </p:nvPr>
        </p:nvSpPr>
        <p:spPr/>
        <p:txBody>
          <a:bodyPr/>
          <a:lstStyle/>
          <a:p>
            <a:fld id="{49C22989-9E7A-453B-957F-79F1530B0A4F}" type="slidenum">
              <a:rPr lang="nl-NL" smtClean="0"/>
              <a:t>33</a:t>
            </a:fld>
            <a:endParaRPr lang="nl-NL"/>
          </a:p>
        </p:txBody>
      </p:sp>
      <p:sp>
        <p:nvSpPr>
          <p:cNvPr id="2" name="TextBox 1"/>
          <p:cNvSpPr txBox="1"/>
          <p:nvPr/>
        </p:nvSpPr>
        <p:spPr>
          <a:xfrm>
            <a:off x="213108" y="1826445"/>
            <a:ext cx="7560840" cy="3970318"/>
          </a:xfrm>
          <a:prstGeom prst="rect">
            <a:avLst/>
          </a:prstGeom>
          <a:noFill/>
        </p:spPr>
        <p:txBody>
          <a:bodyPr wrap="square" rtlCol="0">
            <a:spAutoFit/>
          </a:bodyPr>
          <a:lstStyle/>
          <a:p>
            <a:r>
              <a:rPr lang="nl-NL" sz="2800" dirty="0">
                <a:solidFill>
                  <a:schemeClr val="tx2"/>
                </a:solidFill>
              </a:rPr>
              <a:t>Chronic fatigue syndrome</a:t>
            </a:r>
          </a:p>
          <a:p>
            <a:r>
              <a:rPr lang="nl-NL" sz="2800" dirty="0">
                <a:solidFill>
                  <a:schemeClr val="tx2"/>
                </a:solidFill>
              </a:rPr>
              <a:t>Depression</a:t>
            </a:r>
          </a:p>
          <a:p>
            <a:r>
              <a:rPr lang="nl-NL" sz="2800" dirty="0">
                <a:solidFill>
                  <a:schemeClr val="tx2"/>
                </a:solidFill>
              </a:rPr>
              <a:t>Chronic inflammatory conditions</a:t>
            </a:r>
          </a:p>
          <a:p>
            <a:r>
              <a:rPr lang="nl-NL" sz="2800" dirty="0">
                <a:solidFill>
                  <a:schemeClr val="tx2"/>
                </a:solidFill>
              </a:rPr>
              <a:t>Chronic pain</a:t>
            </a:r>
          </a:p>
          <a:p>
            <a:r>
              <a:rPr lang="nl-NL" sz="2800" dirty="0">
                <a:solidFill>
                  <a:schemeClr val="tx2"/>
                </a:solidFill>
              </a:rPr>
              <a:t>Inflammatory bowel</a:t>
            </a:r>
          </a:p>
          <a:p>
            <a:r>
              <a:rPr lang="nl-NL" sz="2800" dirty="0">
                <a:solidFill>
                  <a:schemeClr val="tx2"/>
                </a:solidFill>
              </a:rPr>
              <a:t>Autoimmunte disorders</a:t>
            </a:r>
          </a:p>
          <a:p>
            <a:r>
              <a:rPr lang="nl-NL" sz="2800" dirty="0">
                <a:solidFill>
                  <a:schemeClr val="tx2"/>
                </a:solidFill>
              </a:rPr>
              <a:t>Multilple food sensitivities</a:t>
            </a:r>
          </a:p>
          <a:p>
            <a:r>
              <a:rPr lang="nl-NL" sz="2800" dirty="0">
                <a:solidFill>
                  <a:schemeClr val="tx2"/>
                </a:solidFill>
              </a:rPr>
              <a:t>Chronic yeast overgrowth syndromes</a:t>
            </a:r>
          </a:p>
          <a:p>
            <a:r>
              <a:rPr lang="nl-NL" sz="2800" dirty="0">
                <a:solidFill>
                  <a:schemeClr val="tx2"/>
                </a:solidFill>
              </a:rPr>
              <a:t>Brain fog</a:t>
            </a:r>
          </a:p>
        </p:txBody>
      </p:sp>
    </p:spTree>
    <p:extLst>
      <p:ext uri="{BB962C8B-B14F-4D97-AF65-F5344CB8AC3E}">
        <p14:creationId xmlns:p14="http://schemas.microsoft.com/office/powerpoint/2010/main" val="2638859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15416"/>
            <a:ext cx="8784976" cy="1600200"/>
          </a:xfrm>
        </p:spPr>
        <p:txBody>
          <a:bodyPr/>
          <a:lstStyle/>
          <a:p>
            <a:pPr fontAlgn="auto">
              <a:spcAft>
                <a:spcPts val="0"/>
              </a:spcAft>
              <a:defRPr/>
            </a:pPr>
            <a:r>
              <a:rPr lang="nl-NL" dirty="0">
                <a:solidFill>
                  <a:srgbClr val="C00000"/>
                </a:solidFill>
              </a:rPr>
              <a:t>How to test for leaky gut</a:t>
            </a:r>
          </a:p>
        </p:txBody>
      </p:sp>
      <p:pic>
        <p:nvPicPr>
          <p:cNvPr id="4" name="Picture 3" descr="Brain.png"/>
          <p:cNvPicPr>
            <a:picLocks noChangeAspect="1"/>
          </p:cNvPicPr>
          <p:nvPr/>
        </p:nvPicPr>
        <p:blipFill>
          <a:blip r:embed="rId2" cstate="print"/>
          <a:stretch>
            <a:fillRect/>
          </a:stretch>
        </p:blipFill>
        <p:spPr>
          <a:xfrm>
            <a:off x="8307288" y="5863580"/>
            <a:ext cx="836712" cy="836712"/>
          </a:xfrm>
          <a:prstGeom prst="rect">
            <a:avLst/>
          </a:prstGeom>
        </p:spPr>
      </p:pic>
      <p:sp>
        <p:nvSpPr>
          <p:cNvPr id="3" name="Slide Number Placeholder 2"/>
          <p:cNvSpPr>
            <a:spLocks noGrp="1"/>
          </p:cNvSpPr>
          <p:nvPr>
            <p:ph type="sldNum" sz="quarter" idx="12"/>
          </p:nvPr>
        </p:nvSpPr>
        <p:spPr/>
        <p:txBody>
          <a:bodyPr/>
          <a:lstStyle/>
          <a:p>
            <a:fld id="{49C22989-9E7A-453B-957F-79F1530B0A4F}" type="slidenum">
              <a:rPr lang="nl-NL" smtClean="0"/>
              <a:t>34</a:t>
            </a:fld>
            <a:endParaRPr lang="nl-NL"/>
          </a:p>
        </p:txBody>
      </p:sp>
      <p:pic>
        <p:nvPicPr>
          <p:cNvPr id="1741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3569" y="1848134"/>
            <a:ext cx="7275711" cy="443380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1752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1052736"/>
          </a:xfrm>
        </p:spPr>
        <p:txBody>
          <a:bodyPr/>
          <a:lstStyle/>
          <a:p>
            <a:pPr fontAlgn="auto">
              <a:spcAft>
                <a:spcPts val="0"/>
              </a:spcAft>
              <a:defRPr/>
            </a:pPr>
            <a:r>
              <a:rPr lang="nl-NL" dirty="0">
                <a:solidFill>
                  <a:srgbClr val="C00000"/>
                </a:solidFill>
              </a:rPr>
              <a:t>How to repair a leaky gut??</a:t>
            </a:r>
          </a:p>
        </p:txBody>
      </p:sp>
      <p:sp>
        <p:nvSpPr>
          <p:cNvPr id="22531" name="Content Placeholder 2"/>
          <p:cNvSpPr>
            <a:spLocks noGrp="1"/>
          </p:cNvSpPr>
          <p:nvPr>
            <p:ph idx="1"/>
          </p:nvPr>
        </p:nvSpPr>
        <p:spPr>
          <a:xfrm>
            <a:off x="755576" y="3284984"/>
            <a:ext cx="7620000" cy="2996952"/>
          </a:xfrm>
        </p:spPr>
        <p:txBody>
          <a:bodyPr>
            <a:noAutofit/>
          </a:bodyPr>
          <a:lstStyle/>
          <a:p>
            <a:r>
              <a:rPr lang="nl-NL" altLang="nl-NL" sz="3200" dirty="0">
                <a:solidFill>
                  <a:schemeClr val="tx2"/>
                </a:solidFill>
                <a:latin typeface="+mn-lt"/>
              </a:rPr>
              <a:t>Reineke Koldewijn-Erdbrink</a:t>
            </a:r>
          </a:p>
          <a:p>
            <a:pPr lvl="1"/>
            <a:r>
              <a:rPr lang="nl-NL" altLang="nl-NL" sz="2400" dirty="0">
                <a:solidFill>
                  <a:schemeClr val="tx2"/>
                </a:solidFill>
                <a:latin typeface="+mn-lt"/>
              </a:rPr>
              <a:t>Simply the Right Food</a:t>
            </a:r>
          </a:p>
        </p:txBody>
      </p:sp>
      <p:pic>
        <p:nvPicPr>
          <p:cNvPr id="4" name="Picture 3" descr="Brain.png"/>
          <p:cNvPicPr>
            <a:picLocks noChangeAspect="1"/>
          </p:cNvPicPr>
          <p:nvPr/>
        </p:nvPicPr>
        <p:blipFill>
          <a:blip r:embed="rId2" cstate="print"/>
          <a:stretch>
            <a:fillRect/>
          </a:stretch>
        </p:blipFill>
        <p:spPr>
          <a:xfrm>
            <a:off x="8307288" y="5863580"/>
            <a:ext cx="836712" cy="836712"/>
          </a:xfrm>
          <a:prstGeom prst="rect">
            <a:avLst/>
          </a:prstGeom>
        </p:spPr>
      </p:pic>
      <p:sp>
        <p:nvSpPr>
          <p:cNvPr id="3" name="Slide Number Placeholder 2"/>
          <p:cNvSpPr>
            <a:spLocks noGrp="1"/>
          </p:cNvSpPr>
          <p:nvPr>
            <p:ph type="sldNum" sz="quarter" idx="12"/>
          </p:nvPr>
        </p:nvSpPr>
        <p:spPr/>
        <p:txBody>
          <a:bodyPr/>
          <a:lstStyle/>
          <a:p>
            <a:fld id="{49C22989-9E7A-453B-957F-79F1530B0A4F}" type="slidenum">
              <a:rPr lang="nl-NL" smtClean="0"/>
              <a:t>35</a:t>
            </a:fld>
            <a:endParaRPr lang="nl-NL"/>
          </a:p>
        </p:txBody>
      </p:sp>
    </p:spTree>
    <p:extLst>
      <p:ext uri="{BB962C8B-B14F-4D97-AF65-F5344CB8AC3E}">
        <p14:creationId xmlns:p14="http://schemas.microsoft.com/office/powerpoint/2010/main" val="23854640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825" y="188640"/>
            <a:ext cx="8757592" cy="1600200"/>
          </a:xfrm>
        </p:spPr>
        <p:txBody>
          <a:bodyPr/>
          <a:lstStyle/>
          <a:p>
            <a:pPr fontAlgn="auto">
              <a:spcAft>
                <a:spcPts val="0"/>
              </a:spcAft>
              <a:defRPr/>
            </a:pPr>
            <a:r>
              <a:rPr lang="nl-NL" dirty="0">
                <a:solidFill>
                  <a:srgbClr val="C00000"/>
                </a:solidFill>
              </a:rPr>
              <a:t>Nutritional support for leaky gut</a:t>
            </a:r>
          </a:p>
        </p:txBody>
      </p:sp>
      <p:pic>
        <p:nvPicPr>
          <p:cNvPr id="4" name="Picture 3" descr="Brain.png"/>
          <p:cNvPicPr>
            <a:picLocks noChangeAspect="1"/>
          </p:cNvPicPr>
          <p:nvPr/>
        </p:nvPicPr>
        <p:blipFill>
          <a:blip r:embed="rId2" cstate="print"/>
          <a:stretch>
            <a:fillRect/>
          </a:stretch>
        </p:blipFill>
        <p:spPr>
          <a:xfrm>
            <a:off x="8100392" y="5445224"/>
            <a:ext cx="836712" cy="836712"/>
          </a:xfrm>
          <a:prstGeom prst="rect">
            <a:avLst/>
          </a:prstGeom>
        </p:spPr>
      </p:pic>
      <p:sp>
        <p:nvSpPr>
          <p:cNvPr id="3" name="Slide Number Placeholder 2"/>
          <p:cNvSpPr>
            <a:spLocks noGrp="1"/>
          </p:cNvSpPr>
          <p:nvPr>
            <p:ph type="sldNum" sz="quarter" idx="12"/>
          </p:nvPr>
        </p:nvSpPr>
        <p:spPr/>
        <p:txBody>
          <a:bodyPr/>
          <a:lstStyle/>
          <a:p>
            <a:fld id="{49C22989-9E7A-453B-957F-79F1530B0A4F}" type="slidenum">
              <a:rPr lang="nl-NL" smtClean="0"/>
              <a:t>36</a:t>
            </a:fld>
            <a:endParaRPr lang="nl-NL"/>
          </a:p>
        </p:txBody>
      </p:sp>
      <p:sp>
        <p:nvSpPr>
          <p:cNvPr id="5" name="Content Placeholder 4"/>
          <p:cNvSpPr>
            <a:spLocks noGrp="1"/>
          </p:cNvSpPr>
          <p:nvPr>
            <p:ph idx="1"/>
          </p:nvPr>
        </p:nvSpPr>
        <p:spPr>
          <a:xfrm>
            <a:off x="289148" y="2436198"/>
            <a:ext cx="8229600" cy="4525963"/>
          </a:xfrm>
        </p:spPr>
        <p:txBody>
          <a:bodyPr>
            <a:normAutofit/>
          </a:bodyPr>
          <a:lstStyle/>
          <a:p>
            <a:r>
              <a:rPr lang="nl-NL" sz="4400" dirty="0">
                <a:solidFill>
                  <a:schemeClr val="tx2"/>
                </a:solidFill>
                <a:latin typeface="+mn-lt"/>
              </a:rPr>
              <a:t>Deglycerrhizinated licorice</a:t>
            </a:r>
          </a:p>
          <a:p>
            <a:r>
              <a:rPr lang="nl-NL" sz="4400" dirty="0">
                <a:solidFill>
                  <a:schemeClr val="tx2"/>
                </a:solidFill>
                <a:latin typeface="+mn-lt"/>
              </a:rPr>
              <a:t>Glutamine</a:t>
            </a:r>
          </a:p>
        </p:txBody>
      </p:sp>
    </p:spTree>
    <p:extLst>
      <p:ext uri="{BB962C8B-B14F-4D97-AF65-F5344CB8AC3E}">
        <p14:creationId xmlns:p14="http://schemas.microsoft.com/office/powerpoint/2010/main" val="15889376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nl-NL" dirty="0">
                <a:solidFill>
                  <a:srgbClr val="C00000"/>
                </a:solidFill>
              </a:rPr>
              <a:t>Nutritive or Immune activating?</a:t>
            </a:r>
          </a:p>
        </p:txBody>
      </p:sp>
      <p:pic>
        <p:nvPicPr>
          <p:cNvPr id="5" name="Picture 4" descr="Brain.png"/>
          <p:cNvPicPr>
            <a:picLocks noChangeAspect="1"/>
          </p:cNvPicPr>
          <p:nvPr/>
        </p:nvPicPr>
        <p:blipFill>
          <a:blip r:embed="rId2" cstate="print"/>
          <a:stretch>
            <a:fillRect/>
          </a:stretch>
        </p:blipFill>
        <p:spPr>
          <a:xfrm>
            <a:off x="8307288" y="5877272"/>
            <a:ext cx="836712" cy="836712"/>
          </a:xfrm>
          <a:prstGeom prst="rect">
            <a:avLst/>
          </a:prstGeom>
        </p:spPr>
      </p:pic>
      <p:sp>
        <p:nvSpPr>
          <p:cNvPr id="3" name="Slide Number Placeholder 2"/>
          <p:cNvSpPr>
            <a:spLocks noGrp="1"/>
          </p:cNvSpPr>
          <p:nvPr>
            <p:ph type="sldNum" sz="quarter" idx="12"/>
          </p:nvPr>
        </p:nvSpPr>
        <p:spPr/>
        <p:txBody>
          <a:bodyPr/>
          <a:lstStyle/>
          <a:p>
            <a:fld id="{49C22989-9E7A-453B-957F-79F1530B0A4F}" type="slidenum">
              <a:rPr lang="nl-NL" smtClean="0"/>
              <a:t>37</a:t>
            </a:fld>
            <a:endParaRPr lang="nl-NL"/>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15366" y="1628801"/>
            <a:ext cx="7483077" cy="445080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64165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3408"/>
            <a:ext cx="8229600" cy="1600200"/>
          </a:xfrm>
        </p:spPr>
        <p:txBody>
          <a:bodyPr/>
          <a:lstStyle/>
          <a:p>
            <a:pPr fontAlgn="auto">
              <a:spcAft>
                <a:spcPts val="0"/>
              </a:spcAft>
              <a:defRPr/>
            </a:pPr>
            <a:r>
              <a:rPr lang="nl-NL" dirty="0">
                <a:solidFill>
                  <a:srgbClr val="C00000"/>
                </a:solidFill>
              </a:rPr>
              <a:t>Gluten sources</a:t>
            </a:r>
          </a:p>
        </p:txBody>
      </p:sp>
      <p:sp>
        <p:nvSpPr>
          <p:cNvPr id="15363" name="Content Placeholder 2"/>
          <p:cNvSpPr>
            <a:spLocks noGrp="1"/>
          </p:cNvSpPr>
          <p:nvPr>
            <p:ph idx="1"/>
          </p:nvPr>
        </p:nvSpPr>
        <p:spPr>
          <a:xfrm>
            <a:off x="471783" y="1628801"/>
            <a:ext cx="8229600" cy="3849291"/>
          </a:xfrm>
        </p:spPr>
        <p:txBody>
          <a:bodyPr>
            <a:normAutofit fontScale="92500" lnSpcReduction="20000"/>
          </a:bodyPr>
          <a:lstStyle/>
          <a:p>
            <a:r>
              <a:rPr lang="nl-NL" altLang="nl-NL" sz="2800" dirty="0">
                <a:solidFill>
                  <a:schemeClr val="tx2"/>
                </a:solidFill>
                <a:latin typeface="+mn-lt"/>
              </a:rPr>
              <a:t>Main</a:t>
            </a:r>
          </a:p>
          <a:p>
            <a:pPr lvl="1"/>
            <a:r>
              <a:rPr lang="nl-NL" altLang="nl-NL" sz="2800" dirty="0">
                <a:solidFill>
                  <a:schemeClr val="tx2"/>
                </a:solidFill>
                <a:latin typeface="+mn-lt"/>
              </a:rPr>
              <a:t>Wheat, spelt, kamut, oats, rye, barley</a:t>
            </a:r>
          </a:p>
          <a:p>
            <a:r>
              <a:rPr lang="nl-NL" altLang="nl-NL" sz="2800" dirty="0">
                <a:solidFill>
                  <a:schemeClr val="tx2"/>
                </a:solidFill>
                <a:latin typeface="+mn-lt"/>
              </a:rPr>
              <a:t>Hidden</a:t>
            </a:r>
          </a:p>
          <a:p>
            <a:pPr lvl="1"/>
            <a:r>
              <a:rPr lang="nl-NL" altLang="nl-NL" sz="2800" dirty="0">
                <a:solidFill>
                  <a:schemeClr val="tx2"/>
                </a:solidFill>
                <a:latin typeface="+mn-lt"/>
              </a:rPr>
              <a:t>Soy sauce</a:t>
            </a:r>
          </a:p>
          <a:p>
            <a:pPr lvl="1"/>
            <a:r>
              <a:rPr lang="nl-NL" altLang="nl-NL" sz="2800" dirty="0">
                <a:solidFill>
                  <a:schemeClr val="tx2"/>
                </a:solidFill>
                <a:latin typeface="+mn-lt"/>
              </a:rPr>
              <a:t>Food starch, </a:t>
            </a:r>
          </a:p>
          <a:p>
            <a:pPr lvl="1"/>
            <a:r>
              <a:rPr lang="nl-NL" altLang="nl-NL" sz="2800" dirty="0">
                <a:solidFill>
                  <a:schemeClr val="tx2"/>
                </a:solidFill>
                <a:latin typeface="+mn-lt"/>
              </a:rPr>
              <a:t>emulsifiers, stabilizers</a:t>
            </a:r>
          </a:p>
          <a:p>
            <a:pPr lvl="1"/>
            <a:r>
              <a:rPr lang="nl-NL" altLang="nl-NL" sz="2800" dirty="0">
                <a:solidFill>
                  <a:schemeClr val="tx2"/>
                </a:solidFill>
                <a:latin typeface="+mn-lt"/>
              </a:rPr>
              <a:t>Artificial coloring</a:t>
            </a:r>
          </a:p>
          <a:p>
            <a:pPr lvl="1"/>
            <a:r>
              <a:rPr lang="nl-NL" altLang="nl-NL" sz="2800" dirty="0">
                <a:solidFill>
                  <a:schemeClr val="tx2"/>
                </a:solidFill>
                <a:latin typeface="+mn-lt"/>
              </a:rPr>
              <a:t>Malt extract, flavor, syrup</a:t>
            </a:r>
          </a:p>
          <a:p>
            <a:pPr lvl="1"/>
            <a:r>
              <a:rPr lang="nl-NL" altLang="nl-NL" sz="2800" dirty="0">
                <a:solidFill>
                  <a:schemeClr val="tx2"/>
                </a:solidFill>
                <a:latin typeface="+mn-lt"/>
              </a:rPr>
              <a:t>dextrins</a:t>
            </a:r>
          </a:p>
          <a:p>
            <a:pPr lvl="1"/>
            <a:endParaRPr lang="nl-NL" altLang="nl-NL" dirty="0">
              <a:solidFill>
                <a:schemeClr val="accent1"/>
              </a:solidFill>
              <a:latin typeface="+mn-lt"/>
            </a:endParaRPr>
          </a:p>
        </p:txBody>
      </p:sp>
      <p:pic>
        <p:nvPicPr>
          <p:cNvPr id="5" name="Picture 4" descr="Brain.png"/>
          <p:cNvPicPr>
            <a:picLocks noChangeAspect="1"/>
          </p:cNvPicPr>
          <p:nvPr/>
        </p:nvPicPr>
        <p:blipFill>
          <a:blip r:embed="rId2" cstate="print"/>
          <a:stretch>
            <a:fillRect/>
          </a:stretch>
        </p:blipFill>
        <p:spPr>
          <a:xfrm>
            <a:off x="8307288" y="5877272"/>
            <a:ext cx="836712" cy="836712"/>
          </a:xfrm>
          <a:prstGeom prst="rect">
            <a:avLst/>
          </a:prstGeom>
        </p:spPr>
      </p:pic>
      <p:sp>
        <p:nvSpPr>
          <p:cNvPr id="3" name="Slide Number Placeholder 2"/>
          <p:cNvSpPr>
            <a:spLocks noGrp="1"/>
          </p:cNvSpPr>
          <p:nvPr>
            <p:ph type="sldNum" sz="quarter" idx="12"/>
          </p:nvPr>
        </p:nvSpPr>
        <p:spPr/>
        <p:txBody>
          <a:bodyPr/>
          <a:lstStyle/>
          <a:p>
            <a:fld id="{49C22989-9E7A-453B-957F-79F1530B0A4F}" type="slidenum">
              <a:rPr lang="nl-NL" smtClean="0"/>
              <a:t>38</a:t>
            </a:fld>
            <a:endParaRPr lang="nl-NL"/>
          </a:p>
        </p:txBody>
      </p:sp>
    </p:spTree>
    <p:extLst>
      <p:ext uri="{BB962C8B-B14F-4D97-AF65-F5344CB8AC3E}">
        <p14:creationId xmlns:p14="http://schemas.microsoft.com/office/powerpoint/2010/main" val="3738067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600200"/>
          </a:xfrm>
        </p:spPr>
        <p:txBody>
          <a:bodyPr/>
          <a:lstStyle/>
          <a:p>
            <a:pPr fontAlgn="auto">
              <a:spcAft>
                <a:spcPts val="0"/>
              </a:spcAft>
              <a:defRPr/>
            </a:pPr>
            <a:r>
              <a:rPr lang="nl-NL" dirty="0">
                <a:solidFill>
                  <a:srgbClr val="C00000"/>
                </a:solidFill>
              </a:rPr>
              <a:t>Gluten sensitivity</a:t>
            </a:r>
          </a:p>
        </p:txBody>
      </p:sp>
      <p:sp>
        <p:nvSpPr>
          <p:cNvPr id="15363" name="Content Placeholder 2"/>
          <p:cNvSpPr>
            <a:spLocks noGrp="1"/>
          </p:cNvSpPr>
          <p:nvPr>
            <p:ph idx="1"/>
          </p:nvPr>
        </p:nvSpPr>
        <p:spPr>
          <a:xfrm>
            <a:off x="457200" y="2276873"/>
            <a:ext cx="8229600" cy="3849291"/>
          </a:xfrm>
        </p:spPr>
        <p:txBody>
          <a:bodyPr>
            <a:normAutofit fontScale="92500"/>
          </a:bodyPr>
          <a:lstStyle/>
          <a:p>
            <a:r>
              <a:rPr lang="nl-NL" altLang="nl-NL" sz="3200" dirty="0">
                <a:solidFill>
                  <a:schemeClr val="tx2"/>
                </a:solidFill>
                <a:latin typeface="+mn-lt"/>
              </a:rPr>
              <a:t>Gluten sensitivity should be considered as a state of heightened immunologic responsiveness to ingested gluten proteins in genetically predisposed individuals.  The brain seems to be particularly vulnerable</a:t>
            </a:r>
            <a:r>
              <a:rPr lang="nl-NL" altLang="nl-NL" dirty="0">
                <a:solidFill>
                  <a:schemeClr val="tx2"/>
                </a:solidFill>
                <a:latin typeface="+mn-lt"/>
              </a:rPr>
              <a:t>.</a:t>
            </a:r>
          </a:p>
          <a:p>
            <a:endParaRPr lang="nl-NL" altLang="nl-NL" dirty="0">
              <a:solidFill>
                <a:schemeClr val="tx2"/>
              </a:solidFill>
              <a:latin typeface="+mn-lt"/>
            </a:endParaRPr>
          </a:p>
          <a:p>
            <a:r>
              <a:rPr lang="nl-NL" altLang="nl-NL" dirty="0">
                <a:solidFill>
                  <a:schemeClr val="tx2"/>
                </a:solidFill>
                <a:latin typeface="+mn-lt"/>
              </a:rPr>
              <a:t>Brain-White-Matter Lesions in Celiac Disease:  a prospective study of 75 diet-treated patients.  </a:t>
            </a:r>
          </a:p>
          <a:p>
            <a:pPr lvl="1"/>
            <a:r>
              <a:rPr lang="nl-NL" altLang="nl-NL" dirty="0">
                <a:solidFill>
                  <a:schemeClr val="tx2"/>
                </a:solidFill>
                <a:latin typeface="+mn-lt"/>
              </a:rPr>
              <a:t>Pediatrics, 2001,108</a:t>
            </a:r>
          </a:p>
        </p:txBody>
      </p:sp>
      <p:pic>
        <p:nvPicPr>
          <p:cNvPr id="5" name="Picture 4" descr="Brain.png"/>
          <p:cNvPicPr>
            <a:picLocks noChangeAspect="1"/>
          </p:cNvPicPr>
          <p:nvPr/>
        </p:nvPicPr>
        <p:blipFill>
          <a:blip r:embed="rId2" cstate="print"/>
          <a:stretch>
            <a:fillRect/>
          </a:stretch>
        </p:blipFill>
        <p:spPr>
          <a:xfrm>
            <a:off x="8307288" y="5877272"/>
            <a:ext cx="836712" cy="836712"/>
          </a:xfrm>
          <a:prstGeom prst="rect">
            <a:avLst/>
          </a:prstGeom>
        </p:spPr>
      </p:pic>
      <p:sp>
        <p:nvSpPr>
          <p:cNvPr id="3" name="Slide Number Placeholder 2"/>
          <p:cNvSpPr>
            <a:spLocks noGrp="1"/>
          </p:cNvSpPr>
          <p:nvPr>
            <p:ph type="sldNum" sz="quarter" idx="12"/>
          </p:nvPr>
        </p:nvSpPr>
        <p:spPr/>
        <p:txBody>
          <a:bodyPr/>
          <a:lstStyle/>
          <a:p>
            <a:fld id="{49C22989-9E7A-453B-957F-79F1530B0A4F}" type="slidenum">
              <a:rPr lang="nl-NL" smtClean="0"/>
              <a:t>39</a:t>
            </a:fld>
            <a:endParaRPr lang="nl-NL"/>
          </a:p>
        </p:txBody>
      </p:sp>
    </p:spTree>
    <p:extLst>
      <p:ext uri="{BB962C8B-B14F-4D97-AF65-F5344CB8AC3E}">
        <p14:creationId xmlns:p14="http://schemas.microsoft.com/office/powerpoint/2010/main" val="1179551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solidFill>
                  <a:srgbClr val="C00000"/>
                </a:solidFill>
              </a:rPr>
              <a:t>Promotors of neural degeneration</a:t>
            </a:r>
          </a:p>
        </p:txBody>
      </p:sp>
      <p:pic>
        <p:nvPicPr>
          <p:cNvPr id="6" name="Picture 5" descr="Brain.png"/>
          <p:cNvPicPr>
            <a:picLocks noChangeAspect="1"/>
          </p:cNvPicPr>
          <p:nvPr/>
        </p:nvPicPr>
        <p:blipFill>
          <a:blip r:embed="rId2" cstate="print"/>
          <a:stretch>
            <a:fillRect/>
          </a:stretch>
        </p:blipFill>
        <p:spPr>
          <a:xfrm>
            <a:off x="8199784" y="5877272"/>
            <a:ext cx="836712" cy="836712"/>
          </a:xfrm>
          <a:prstGeom prst="rect">
            <a:avLst/>
          </a:prstGeom>
        </p:spPr>
      </p:pic>
      <p:sp>
        <p:nvSpPr>
          <p:cNvPr id="3" name="Rectangle 2"/>
          <p:cNvSpPr/>
          <p:nvPr/>
        </p:nvSpPr>
        <p:spPr>
          <a:xfrm>
            <a:off x="2286000" y="1859341"/>
            <a:ext cx="4572000" cy="646331"/>
          </a:xfrm>
          <a:prstGeom prst="rect">
            <a:avLst/>
          </a:prstGeom>
        </p:spPr>
        <p:txBody>
          <a:bodyPr>
            <a:spAutoFit/>
          </a:bodyPr>
          <a:lstStyle/>
          <a:p>
            <a:endParaRPr lang="en-US" altLang="nl-NL" dirty="0"/>
          </a:p>
          <a:p>
            <a:pPr>
              <a:buFont typeface="Wingdings 2" pitchFamily="18" charset="2"/>
              <a:buNone/>
            </a:pPr>
            <a:endParaRPr lang="nl-NL" altLang="nl-NL" dirty="0"/>
          </a:p>
        </p:txBody>
      </p:sp>
      <p:sp>
        <p:nvSpPr>
          <p:cNvPr id="5" name="Content Placeholder 4"/>
          <p:cNvSpPr>
            <a:spLocks noGrp="1"/>
          </p:cNvSpPr>
          <p:nvPr>
            <p:ph idx="1"/>
          </p:nvPr>
        </p:nvSpPr>
        <p:spPr>
          <a:xfrm>
            <a:off x="624377" y="1769158"/>
            <a:ext cx="8229600" cy="3820083"/>
          </a:xfrm>
        </p:spPr>
        <p:txBody>
          <a:bodyPr>
            <a:normAutofit/>
          </a:bodyPr>
          <a:lstStyle/>
          <a:p>
            <a:r>
              <a:rPr lang="en-US" altLang="nl-NL" dirty="0">
                <a:solidFill>
                  <a:schemeClr val="tx2"/>
                </a:solidFill>
                <a:latin typeface="+mn-lt"/>
              </a:rPr>
              <a:t>Lack of stimulation</a:t>
            </a:r>
          </a:p>
          <a:p>
            <a:r>
              <a:rPr lang="en-US" altLang="nl-NL" dirty="0">
                <a:solidFill>
                  <a:schemeClr val="tx2"/>
                </a:solidFill>
                <a:latin typeface="+mn-lt"/>
              </a:rPr>
              <a:t>Inflammatory responses</a:t>
            </a:r>
          </a:p>
          <a:p>
            <a:r>
              <a:rPr lang="en-US" altLang="nl-NL" dirty="0">
                <a:solidFill>
                  <a:schemeClr val="tx2"/>
                </a:solidFill>
                <a:latin typeface="+mn-lt"/>
              </a:rPr>
              <a:t>Microglia activation</a:t>
            </a:r>
          </a:p>
          <a:p>
            <a:r>
              <a:rPr lang="en-US" altLang="nl-NL" dirty="0" err="1">
                <a:solidFill>
                  <a:schemeClr val="tx2"/>
                </a:solidFill>
                <a:latin typeface="+mn-lt"/>
              </a:rPr>
              <a:t>Dysglycemia</a:t>
            </a:r>
            <a:r>
              <a:rPr lang="en-US" altLang="nl-NL" dirty="0">
                <a:solidFill>
                  <a:schemeClr val="tx2"/>
                </a:solidFill>
                <a:latin typeface="+mn-lt"/>
              </a:rPr>
              <a:t> (abnormal blood sugar levels)</a:t>
            </a:r>
          </a:p>
          <a:p>
            <a:r>
              <a:rPr lang="en-US" altLang="nl-NL" dirty="0">
                <a:solidFill>
                  <a:schemeClr val="tx2"/>
                </a:solidFill>
                <a:latin typeface="+mn-lt"/>
              </a:rPr>
              <a:t>Methylation imbalances</a:t>
            </a:r>
          </a:p>
          <a:p>
            <a:r>
              <a:rPr lang="en-US" altLang="nl-NL" dirty="0">
                <a:solidFill>
                  <a:schemeClr val="tx2"/>
                </a:solidFill>
                <a:latin typeface="+mn-lt"/>
              </a:rPr>
              <a:t>Deficiency of nutrients</a:t>
            </a:r>
          </a:p>
          <a:p>
            <a:r>
              <a:rPr lang="en-US" altLang="nl-NL" dirty="0">
                <a:solidFill>
                  <a:schemeClr val="tx2"/>
                </a:solidFill>
                <a:latin typeface="+mn-lt"/>
              </a:rPr>
              <a:t>Hormone imbalances</a:t>
            </a:r>
          </a:p>
          <a:p>
            <a:pPr>
              <a:buFont typeface="Wingdings 2" pitchFamily="18" charset="2"/>
              <a:buNone/>
            </a:pPr>
            <a:endParaRPr lang="nl-NL" altLang="nl-NL" dirty="0"/>
          </a:p>
        </p:txBody>
      </p:sp>
      <p:sp>
        <p:nvSpPr>
          <p:cNvPr id="8" name="Slide Number Placeholder 7"/>
          <p:cNvSpPr>
            <a:spLocks noGrp="1"/>
          </p:cNvSpPr>
          <p:nvPr>
            <p:ph type="sldNum" sz="quarter" idx="12"/>
          </p:nvPr>
        </p:nvSpPr>
        <p:spPr/>
        <p:txBody>
          <a:bodyPr/>
          <a:lstStyle/>
          <a:p>
            <a:fld id="{49C22989-9E7A-453B-957F-79F1530B0A4F}" type="slidenum">
              <a:rPr lang="nl-NL" smtClean="0"/>
              <a:t>4</a:t>
            </a:fld>
            <a:endParaRPr lang="nl-NL"/>
          </a:p>
        </p:txBody>
      </p:sp>
    </p:spTree>
    <p:extLst>
      <p:ext uri="{BB962C8B-B14F-4D97-AF65-F5344CB8AC3E}">
        <p14:creationId xmlns:p14="http://schemas.microsoft.com/office/powerpoint/2010/main" val="13306061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7464"/>
            <a:ext cx="8229600" cy="3312368"/>
          </a:xfrm>
        </p:spPr>
        <p:txBody>
          <a:bodyPr/>
          <a:lstStyle/>
          <a:p>
            <a:pPr fontAlgn="auto">
              <a:spcAft>
                <a:spcPts val="0"/>
              </a:spcAft>
              <a:defRPr/>
            </a:pPr>
            <a:r>
              <a:rPr lang="nl-NL" dirty="0">
                <a:solidFill>
                  <a:srgbClr val="C00000"/>
                </a:solidFill>
              </a:rPr>
              <a:t>Factors leading to increased prevalence of gluten sensitivity</a:t>
            </a:r>
          </a:p>
        </p:txBody>
      </p:sp>
      <p:sp>
        <p:nvSpPr>
          <p:cNvPr id="19459" name="Content Placeholder 2"/>
          <p:cNvSpPr>
            <a:spLocks noGrp="1"/>
          </p:cNvSpPr>
          <p:nvPr>
            <p:ph idx="1"/>
          </p:nvPr>
        </p:nvSpPr>
        <p:spPr>
          <a:xfrm>
            <a:off x="683568" y="2852937"/>
            <a:ext cx="8003232" cy="3273227"/>
          </a:xfrm>
        </p:spPr>
        <p:txBody>
          <a:bodyPr>
            <a:normAutofit/>
          </a:bodyPr>
          <a:lstStyle/>
          <a:p>
            <a:r>
              <a:rPr lang="nl-NL" altLang="nl-NL" dirty="0">
                <a:solidFill>
                  <a:schemeClr val="tx2"/>
                </a:solidFill>
                <a:latin typeface="+mn-lt"/>
              </a:rPr>
              <a:t>Genetically modified foods</a:t>
            </a:r>
          </a:p>
          <a:p>
            <a:r>
              <a:rPr lang="nl-NL" altLang="nl-NL" dirty="0">
                <a:solidFill>
                  <a:schemeClr val="tx2"/>
                </a:solidFill>
                <a:latin typeface="+mn-lt"/>
              </a:rPr>
              <a:t>Gluten deamidation (cheaper processed foods)</a:t>
            </a:r>
          </a:p>
          <a:p>
            <a:r>
              <a:rPr lang="nl-NL" altLang="nl-NL" dirty="0">
                <a:solidFill>
                  <a:schemeClr val="tx2"/>
                </a:solidFill>
                <a:latin typeface="+mn-lt"/>
              </a:rPr>
              <a:t>Gluten storage in bins for long periods of time, leading to enterotoxin contamination</a:t>
            </a:r>
          </a:p>
          <a:p>
            <a:r>
              <a:rPr lang="nl-NL" altLang="nl-NL" dirty="0">
                <a:solidFill>
                  <a:schemeClr val="tx2"/>
                </a:solidFill>
                <a:latin typeface="+mn-lt"/>
              </a:rPr>
              <a:t>Leaky gut syndrome</a:t>
            </a:r>
          </a:p>
          <a:p>
            <a:r>
              <a:rPr lang="nl-NL" altLang="nl-NL" dirty="0">
                <a:solidFill>
                  <a:schemeClr val="tx2"/>
                </a:solidFill>
                <a:latin typeface="+mn-lt"/>
              </a:rPr>
              <a:t>Chronic stress- breakdown of immune tolerance</a:t>
            </a:r>
          </a:p>
          <a:p>
            <a:r>
              <a:rPr lang="nl-NL" altLang="nl-NL" dirty="0">
                <a:solidFill>
                  <a:schemeClr val="tx2"/>
                </a:solidFill>
                <a:latin typeface="+mn-lt"/>
              </a:rPr>
              <a:t>Poor nutrition</a:t>
            </a:r>
          </a:p>
        </p:txBody>
      </p:sp>
      <p:pic>
        <p:nvPicPr>
          <p:cNvPr id="5" name="Picture 4" descr="Brain.png"/>
          <p:cNvPicPr>
            <a:picLocks noChangeAspect="1"/>
          </p:cNvPicPr>
          <p:nvPr/>
        </p:nvPicPr>
        <p:blipFill>
          <a:blip r:embed="rId2" cstate="print"/>
          <a:stretch>
            <a:fillRect/>
          </a:stretch>
        </p:blipFill>
        <p:spPr>
          <a:xfrm>
            <a:off x="8302415" y="5877272"/>
            <a:ext cx="836712" cy="836712"/>
          </a:xfrm>
          <a:prstGeom prst="rect">
            <a:avLst/>
          </a:prstGeom>
        </p:spPr>
      </p:pic>
      <p:sp>
        <p:nvSpPr>
          <p:cNvPr id="3" name="Slide Number Placeholder 2"/>
          <p:cNvSpPr>
            <a:spLocks noGrp="1"/>
          </p:cNvSpPr>
          <p:nvPr>
            <p:ph type="sldNum" sz="quarter" idx="12"/>
          </p:nvPr>
        </p:nvSpPr>
        <p:spPr/>
        <p:txBody>
          <a:bodyPr/>
          <a:lstStyle/>
          <a:p>
            <a:fld id="{49C22989-9E7A-453B-957F-79F1530B0A4F}" type="slidenum">
              <a:rPr lang="nl-NL" smtClean="0"/>
              <a:t>40</a:t>
            </a:fld>
            <a:endParaRPr lang="nl-NL"/>
          </a:p>
        </p:txBody>
      </p:sp>
    </p:spTree>
    <p:extLst>
      <p:ext uri="{BB962C8B-B14F-4D97-AF65-F5344CB8AC3E}">
        <p14:creationId xmlns:p14="http://schemas.microsoft.com/office/powerpoint/2010/main" val="30469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283"/>
            <a:ext cx="8229600" cy="1008112"/>
          </a:xfrm>
        </p:spPr>
        <p:txBody>
          <a:bodyPr/>
          <a:lstStyle/>
          <a:p>
            <a:pPr fontAlgn="auto">
              <a:spcAft>
                <a:spcPts val="0"/>
              </a:spcAft>
              <a:defRPr/>
            </a:pPr>
            <a:r>
              <a:rPr lang="nl-NL" sz="4400" dirty="0">
                <a:solidFill>
                  <a:srgbClr val="C00000"/>
                </a:solidFill>
              </a:rPr>
              <a:t>Wheat and Gluten breakdown</a:t>
            </a:r>
          </a:p>
        </p:txBody>
      </p:sp>
      <p:pic>
        <p:nvPicPr>
          <p:cNvPr id="5" name="Picture 4" descr="Brain.png"/>
          <p:cNvPicPr>
            <a:picLocks noChangeAspect="1"/>
          </p:cNvPicPr>
          <p:nvPr/>
        </p:nvPicPr>
        <p:blipFill>
          <a:blip r:embed="rId2" cstate="print"/>
          <a:stretch>
            <a:fillRect/>
          </a:stretch>
        </p:blipFill>
        <p:spPr>
          <a:xfrm>
            <a:off x="8321740" y="5805264"/>
            <a:ext cx="836712" cy="836712"/>
          </a:xfrm>
          <a:prstGeom prst="rect">
            <a:avLst/>
          </a:prstGeom>
        </p:spPr>
      </p:pic>
      <p:sp>
        <p:nvSpPr>
          <p:cNvPr id="3" name="Slide Number Placeholder 2"/>
          <p:cNvSpPr>
            <a:spLocks noGrp="1"/>
          </p:cNvSpPr>
          <p:nvPr>
            <p:ph type="sldNum" sz="quarter" idx="12"/>
          </p:nvPr>
        </p:nvSpPr>
        <p:spPr/>
        <p:txBody>
          <a:bodyPr/>
          <a:lstStyle/>
          <a:p>
            <a:fld id="{49C22989-9E7A-453B-957F-79F1530B0A4F}" type="slidenum">
              <a:rPr lang="nl-NL" smtClean="0"/>
              <a:t>41</a:t>
            </a:fld>
            <a:endParaRPr lang="nl-NL"/>
          </a:p>
        </p:txBody>
      </p:sp>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27585" y="1412777"/>
            <a:ext cx="6908991" cy="531229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40564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15416"/>
            <a:ext cx="8229600" cy="1600200"/>
          </a:xfrm>
        </p:spPr>
        <p:txBody>
          <a:bodyPr/>
          <a:lstStyle/>
          <a:p>
            <a:pPr fontAlgn="auto">
              <a:spcAft>
                <a:spcPts val="0"/>
              </a:spcAft>
              <a:defRPr/>
            </a:pPr>
            <a:r>
              <a:rPr lang="nl-NL" dirty="0">
                <a:solidFill>
                  <a:srgbClr val="C00000"/>
                </a:solidFill>
              </a:rPr>
              <a:t>Lab tests</a:t>
            </a:r>
          </a:p>
        </p:txBody>
      </p:sp>
      <p:sp>
        <p:nvSpPr>
          <p:cNvPr id="21507" name="Content Placeholder 2"/>
          <p:cNvSpPr>
            <a:spLocks noGrp="1"/>
          </p:cNvSpPr>
          <p:nvPr>
            <p:ph idx="1"/>
          </p:nvPr>
        </p:nvSpPr>
        <p:spPr/>
        <p:txBody>
          <a:bodyPr>
            <a:normAutofit fontScale="92500" lnSpcReduction="10000"/>
          </a:bodyPr>
          <a:lstStyle/>
          <a:p>
            <a:r>
              <a:rPr lang="nl-NL" altLang="nl-NL" dirty="0">
                <a:solidFill>
                  <a:schemeClr val="tx2"/>
                </a:solidFill>
                <a:latin typeface="+mn-lt"/>
              </a:rPr>
              <a:t>Currently, labs only perform </a:t>
            </a:r>
            <a:r>
              <a:rPr lang="nl-NL" altLang="nl-NL" b="1" dirty="0">
                <a:solidFill>
                  <a:schemeClr val="tx2"/>
                </a:solidFill>
                <a:latin typeface="+mn-lt"/>
              </a:rPr>
              <a:t>gliadin antibody testing </a:t>
            </a:r>
            <a:r>
              <a:rPr lang="nl-NL" altLang="nl-NL" dirty="0">
                <a:solidFill>
                  <a:schemeClr val="tx2"/>
                </a:solidFill>
                <a:latin typeface="+mn-lt"/>
              </a:rPr>
              <a:t>and often miss immune reactions to glutenin</a:t>
            </a:r>
          </a:p>
          <a:p>
            <a:pPr lvl="1"/>
            <a:r>
              <a:rPr lang="nl-NL" altLang="nl-NL" sz="2400" b="1" dirty="0">
                <a:solidFill>
                  <a:schemeClr val="tx2"/>
                </a:solidFill>
                <a:latin typeface="+mn-lt"/>
              </a:rPr>
              <a:t>GLUTENIN + GLIADIN =  GLUTEN</a:t>
            </a:r>
          </a:p>
          <a:p>
            <a:pPr lvl="1"/>
            <a:endParaRPr lang="nl-NL" altLang="nl-NL" sz="2400" b="1" dirty="0">
              <a:solidFill>
                <a:schemeClr val="tx2"/>
              </a:solidFill>
              <a:latin typeface="+mn-lt"/>
            </a:endParaRPr>
          </a:p>
          <a:p>
            <a:pPr lvl="1"/>
            <a:r>
              <a:rPr lang="nl-NL" altLang="nl-NL" sz="2400" b="1" dirty="0">
                <a:solidFill>
                  <a:schemeClr val="tx2"/>
                </a:solidFill>
                <a:latin typeface="+mn-lt"/>
              </a:rPr>
              <a:t>Gluten (from Latin gluten ‘glue’) is the composite of 2 proteins gliadin and glutenin.  These exist , co-joined with starch, notably in wheat, rye, and barley.</a:t>
            </a:r>
          </a:p>
          <a:p>
            <a:pPr marL="457200" lvl="1" indent="0">
              <a:buNone/>
            </a:pPr>
            <a:endParaRPr lang="nl-NL" altLang="nl-NL" sz="2400" b="1" dirty="0">
              <a:solidFill>
                <a:schemeClr val="tx2"/>
              </a:solidFill>
              <a:latin typeface="+mn-lt"/>
            </a:endParaRPr>
          </a:p>
          <a:p>
            <a:r>
              <a:rPr lang="nl-NL" b="1" dirty="0">
                <a:solidFill>
                  <a:schemeClr val="tx2"/>
                </a:solidFill>
                <a:latin typeface="+mn-lt"/>
              </a:rPr>
              <a:t>Pro Health Medical / Pro Health Research</a:t>
            </a:r>
          </a:p>
          <a:p>
            <a:pPr lvl="1"/>
            <a:r>
              <a:rPr lang="nl-NL" b="1" dirty="0">
                <a:latin typeface="+mn-lt"/>
              </a:rPr>
              <a:t>Bezoekadres:</a:t>
            </a:r>
            <a:r>
              <a:rPr lang="nl-NL" dirty="0">
                <a:latin typeface="+mn-lt"/>
              </a:rPr>
              <a:t> Schoutlaan 4A, 6002 EA Weert</a:t>
            </a:r>
            <a:br>
              <a:rPr lang="nl-NL" dirty="0">
                <a:latin typeface="+mn-lt"/>
              </a:rPr>
            </a:br>
            <a:r>
              <a:rPr lang="nl-NL" b="1" dirty="0">
                <a:latin typeface="+mn-lt"/>
              </a:rPr>
              <a:t>Postadres:</a:t>
            </a:r>
            <a:r>
              <a:rPr lang="nl-NL" dirty="0">
                <a:latin typeface="+mn-lt"/>
              </a:rPr>
              <a:t> Postbus 316, 6000 AH Weert</a:t>
            </a:r>
            <a:br>
              <a:rPr lang="nl-NL" dirty="0">
                <a:latin typeface="+mn-lt"/>
              </a:rPr>
            </a:br>
            <a:r>
              <a:rPr lang="nl-NL" b="1" dirty="0">
                <a:latin typeface="+mn-lt"/>
              </a:rPr>
              <a:t>Algemeen:</a:t>
            </a:r>
            <a:r>
              <a:rPr lang="nl-NL" dirty="0">
                <a:latin typeface="+mn-lt"/>
              </a:rPr>
              <a:t> +31 (0)495 545 000</a:t>
            </a:r>
            <a:br>
              <a:rPr lang="nl-NL" dirty="0">
                <a:latin typeface="+mn-lt"/>
              </a:rPr>
            </a:br>
            <a:r>
              <a:rPr lang="nl-NL" b="1" dirty="0">
                <a:latin typeface="+mn-lt"/>
              </a:rPr>
              <a:t>Fax:</a:t>
            </a:r>
            <a:r>
              <a:rPr lang="nl-NL" dirty="0">
                <a:latin typeface="+mn-lt"/>
              </a:rPr>
              <a:t> +31 (0)495 531 074</a:t>
            </a:r>
            <a:br>
              <a:rPr lang="nl-NL" dirty="0">
                <a:latin typeface="+mn-lt"/>
              </a:rPr>
            </a:br>
            <a:r>
              <a:rPr lang="nl-NL" b="1" dirty="0">
                <a:latin typeface="+mn-lt"/>
              </a:rPr>
              <a:t>Email:</a:t>
            </a:r>
            <a:r>
              <a:rPr lang="nl-NL" dirty="0">
                <a:latin typeface="+mn-lt"/>
              </a:rPr>
              <a:t> info@prohealth.nl</a:t>
            </a:r>
          </a:p>
          <a:p>
            <a:pPr marL="457200" lvl="1" indent="0">
              <a:buNone/>
            </a:pPr>
            <a:endParaRPr lang="nl-NL" altLang="nl-NL" sz="2400" b="1" dirty="0">
              <a:solidFill>
                <a:schemeClr val="tx2"/>
              </a:solidFill>
              <a:latin typeface="+mn-lt"/>
            </a:endParaRPr>
          </a:p>
          <a:p>
            <a:pPr lvl="1"/>
            <a:endParaRPr lang="nl-NL" altLang="nl-NL" sz="2400" b="1" dirty="0">
              <a:solidFill>
                <a:schemeClr val="tx2"/>
              </a:solidFill>
              <a:latin typeface="+mn-lt"/>
            </a:endParaRPr>
          </a:p>
          <a:p>
            <a:pPr lvl="1"/>
            <a:endParaRPr lang="nl-NL" altLang="nl-NL" sz="2400" b="1" dirty="0">
              <a:solidFill>
                <a:schemeClr val="tx2"/>
              </a:solidFill>
              <a:latin typeface="+mn-lt"/>
            </a:endParaRPr>
          </a:p>
          <a:p>
            <a:pPr marL="457200" lvl="1" indent="0">
              <a:buNone/>
            </a:pPr>
            <a:endParaRPr lang="nl-NL" altLang="nl-NL" sz="2400" b="1" dirty="0">
              <a:solidFill>
                <a:schemeClr val="tx2"/>
              </a:solidFill>
              <a:latin typeface="+mn-lt"/>
            </a:endParaRPr>
          </a:p>
        </p:txBody>
      </p:sp>
      <p:pic>
        <p:nvPicPr>
          <p:cNvPr id="4" name="Picture 3" descr="Brain.png"/>
          <p:cNvPicPr>
            <a:picLocks noChangeAspect="1"/>
          </p:cNvPicPr>
          <p:nvPr/>
        </p:nvPicPr>
        <p:blipFill>
          <a:blip r:embed="rId2" cstate="print"/>
          <a:stretch>
            <a:fillRect/>
          </a:stretch>
        </p:blipFill>
        <p:spPr>
          <a:xfrm>
            <a:off x="8277781" y="5863580"/>
            <a:ext cx="836712" cy="836712"/>
          </a:xfrm>
          <a:prstGeom prst="rect">
            <a:avLst/>
          </a:prstGeom>
        </p:spPr>
      </p:pic>
      <p:sp>
        <p:nvSpPr>
          <p:cNvPr id="3" name="Slide Number Placeholder 2"/>
          <p:cNvSpPr>
            <a:spLocks noGrp="1"/>
          </p:cNvSpPr>
          <p:nvPr>
            <p:ph type="sldNum" sz="quarter" idx="12"/>
          </p:nvPr>
        </p:nvSpPr>
        <p:spPr/>
        <p:txBody>
          <a:bodyPr/>
          <a:lstStyle/>
          <a:p>
            <a:fld id="{49C22989-9E7A-453B-957F-79F1530B0A4F}" type="slidenum">
              <a:rPr lang="nl-NL" smtClean="0"/>
              <a:t>42</a:t>
            </a:fld>
            <a:endParaRPr lang="nl-NL"/>
          </a:p>
        </p:txBody>
      </p:sp>
    </p:spTree>
    <p:extLst>
      <p:ext uri="{BB962C8B-B14F-4D97-AF65-F5344CB8AC3E}">
        <p14:creationId xmlns:p14="http://schemas.microsoft.com/office/powerpoint/2010/main" val="18519263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solidFill>
                  <a:srgbClr val="C00000"/>
                </a:solidFill>
              </a:rPr>
              <a:t>Development of T Helper Cells-Immune system</a:t>
            </a:r>
            <a:endParaRPr lang="en-US" dirty="0">
              <a:solidFill>
                <a:srgbClr val="C00000"/>
              </a:solidFill>
            </a:endParaRPr>
          </a:p>
        </p:txBody>
      </p:sp>
      <p:sp>
        <p:nvSpPr>
          <p:cNvPr id="3" name="Content Placeholder 2"/>
          <p:cNvSpPr>
            <a:spLocks noGrp="1"/>
          </p:cNvSpPr>
          <p:nvPr>
            <p:ph idx="1"/>
          </p:nvPr>
        </p:nvSpPr>
        <p:spPr>
          <a:xfrm>
            <a:off x="395536" y="1988841"/>
            <a:ext cx="8229600" cy="4525963"/>
          </a:xfrm>
        </p:spPr>
        <p:txBody>
          <a:bodyPr>
            <a:normAutofit/>
          </a:bodyPr>
          <a:lstStyle/>
          <a:p>
            <a:r>
              <a:rPr lang="nl-NL" altLang="nl-NL" dirty="0">
                <a:solidFill>
                  <a:schemeClr val="accent1"/>
                </a:solidFill>
                <a:latin typeface="+mn-lt"/>
              </a:rPr>
              <a:t>Immature T cell</a:t>
            </a:r>
          </a:p>
        </p:txBody>
      </p:sp>
      <p:pic>
        <p:nvPicPr>
          <p:cNvPr id="8" name="Picture 7" descr="Brain.png"/>
          <p:cNvPicPr>
            <a:picLocks noChangeAspect="1"/>
          </p:cNvPicPr>
          <p:nvPr/>
        </p:nvPicPr>
        <p:blipFill>
          <a:blip r:embed="rId2" cstate="print"/>
          <a:stretch>
            <a:fillRect/>
          </a:stretch>
        </p:blipFill>
        <p:spPr>
          <a:xfrm>
            <a:off x="8252483" y="5877272"/>
            <a:ext cx="836712" cy="836712"/>
          </a:xfrm>
          <a:prstGeom prst="rect">
            <a:avLst/>
          </a:prstGeom>
        </p:spPr>
      </p:pic>
      <p:sp>
        <p:nvSpPr>
          <p:cNvPr id="4" name="Slide Number Placeholder 3"/>
          <p:cNvSpPr>
            <a:spLocks noGrp="1"/>
          </p:cNvSpPr>
          <p:nvPr>
            <p:ph type="sldNum" sz="quarter" idx="12"/>
          </p:nvPr>
        </p:nvSpPr>
        <p:spPr/>
        <p:txBody>
          <a:bodyPr/>
          <a:lstStyle/>
          <a:p>
            <a:fld id="{49C22989-9E7A-453B-957F-79F1530B0A4F}" type="slidenum">
              <a:rPr lang="nl-NL" smtClean="0"/>
              <a:t>43</a:t>
            </a:fld>
            <a:endParaRPr lang="nl-NL"/>
          </a:p>
        </p:txBody>
      </p:sp>
      <p:cxnSp>
        <p:nvCxnSpPr>
          <p:cNvPr id="6" name="Straight Arrow Connector 5"/>
          <p:cNvCxnSpPr/>
          <p:nvPr/>
        </p:nvCxnSpPr>
        <p:spPr>
          <a:xfrm>
            <a:off x="2508920" y="2564904"/>
            <a:ext cx="1559024"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691680" y="2564904"/>
            <a:ext cx="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55976" y="3479304"/>
            <a:ext cx="2937022" cy="646331"/>
          </a:xfrm>
          <a:prstGeom prst="rect">
            <a:avLst/>
          </a:prstGeom>
          <a:noFill/>
        </p:spPr>
        <p:txBody>
          <a:bodyPr wrap="none" rtlCol="0">
            <a:spAutoFit/>
          </a:bodyPr>
          <a:lstStyle/>
          <a:p>
            <a:r>
              <a:rPr lang="nl-NL" dirty="0"/>
              <a:t>TH-2 Lymphocytes</a:t>
            </a:r>
          </a:p>
          <a:p>
            <a:r>
              <a:rPr lang="nl-NL" dirty="0"/>
              <a:t>IL-4, IL-5, I-L6, IL-10, IL-13</a:t>
            </a:r>
          </a:p>
        </p:txBody>
      </p:sp>
      <p:sp>
        <p:nvSpPr>
          <p:cNvPr id="14" name="TextBox 13"/>
          <p:cNvSpPr txBox="1"/>
          <p:nvPr/>
        </p:nvSpPr>
        <p:spPr>
          <a:xfrm>
            <a:off x="827584" y="3511911"/>
            <a:ext cx="2147896" cy="646331"/>
          </a:xfrm>
          <a:prstGeom prst="rect">
            <a:avLst/>
          </a:prstGeom>
          <a:noFill/>
        </p:spPr>
        <p:txBody>
          <a:bodyPr wrap="none" rtlCol="0">
            <a:spAutoFit/>
          </a:bodyPr>
          <a:lstStyle/>
          <a:p>
            <a:r>
              <a:rPr lang="nl-NL" dirty="0"/>
              <a:t>TH-1 Lymphocytes</a:t>
            </a:r>
          </a:p>
          <a:p>
            <a:r>
              <a:rPr lang="nl-NL" dirty="0"/>
              <a:t>IL-2, IFN, TNF</a:t>
            </a:r>
          </a:p>
        </p:txBody>
      </p:sp>
      <p:cxnSp>
        <p:nvCxnSpPr>
          <p:cNvPr id="16" name="Straight Arrow Connector 15"/>
          <p:cNvCxnSpPr/>
          <p:nvPr/>
        </p:nvCxnSpPr>
        <p:spPr>
          <a:xfrm>
            <a:off x="1691680" y="4158241"/>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76018" y="4842641"/>
            <a:ext cx="2031325" cy="369332"/>
          </a:xfrm>
          <a:prstGeom prst="rect">
            <a:avLst/>
          </a:prstGeom>
          <a:noFill/>
        </p:spPr>
        <p:txBody>
          <a:bodyPr wrap="none" rtlCol="0">
            <a:spAutoFit/>
          </a:bodyPr>
          <a:lstStyle/>
          <a:p>
            <a:r>
              <a:rPr lang="nl-NL" dirty="0"/>
              <a:t>MACROPHAGES</a:t>
            </a:r>
          </a:p>
        </p:txBody>
      </p:sp>
      <p:cxnSp>
        <p:nvCxnSpPr>
          <p:cNvPr id="20" name="Straight Arrow Connector 19"/>
          <p:cNvCxnSpPr/>
          <p:nvPr/>
        </p:nvCxnSpPr>
        <p:spPr>
          <a:xfrm>
            <a:off x="1691680" y="5211973"/>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76017" y="5908992"/>
            <a:ext cx="2776722" cy="369332"/>
          </a:xfrm>
          <a:prstGeom prst="rect">
            <a:avLst/>
          </a:prstGeom>
          <a:noFill/>
        </p:spPr>
        <p:txBody>
          <a:bodyPr wrap="none" rtlCol="0">
            <a:spAutoFit/>
          </a:bodyPr>
          <a:lstStyle/>
          <a:p>
            <a:r>
              <a:rPr lang="nl-NL" dirty="0"/>
              <a:t>Cell  Mediated Immunity</a:t>
            </a:r>
          </a:p>
        </p:txBody>
      </p:sp>
      <p:cxnSp>
        <p:nvCxnSpPr>
          <p:cNvPr id="24" name="Straight Arrow Connector 23"/>
          <p:cNvCxnSpPr/>
          <p:nvPr/>
        </p:nvCxnSpPr>
        <p:spPr>
          <a:xfrm flipH="1">
            <a:off x="5573622" y="4158242"/>
            <a:ext cx="6492" cy="68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034129" y="4842641"/>
            <a:ext cx="1091966" cy="369332"/>
          </a:xfrm>
          <a:prstGeom prst="rect">
            <a:avLst/>
          </a:prstGeom>
          <a:noFill/>
        </p:spPr>
        <p:txBody>
          <a:bodyPr wrap="none" rtlCol="0">
            <a:spAutoFit/>
          </a:bodyPr>
          <a:lstStyle/>
          <a:p>
            <a:r>
              <a:rPr lang="nl-NL" dirty="0"/>
              <a:t>B CELLS</a:t>
            </a:r>
          </a:p>
        </p:txBody>
      </p:sp>
      <p:cxnSp>
        <p:nvCxnSpPr>
          <p:cNvPr id="31" name="Straight Arrow Connector 30"/>
          <p:cNvCxnSpPr/>
          <p:nvPr/>
        </p:nvCxnSpPr>
        <p:spPr>
          <a:xfrm>
            <a:off x="5573621" y="5241564"/>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475485" y="5896701"/>
            <a:ext cx="2209259" cy="369332"/>
          </a:xfrm>
          <a:prstGeom prst="rect">
            <a:avLst/>
          </a:prstGeom>
          <a:noFill/>
        </p:spPr>
        <p:txBody>
          <a:bodyPr wrap="none" rtlCol="0">
            <a:spAutoFit/>
          </a:bodyPr>
          <a:lstStyle/>
          <a:p>
            <a:r>
              <a:rPr lang="nl-NL" dirty="0"/>
              <a:t>Humoral Immunity</a:t>
            </a:r>
          </a:p>
        </p:txBody>
      </p:sp>
    </p:spTree>
    <p:extLst>
      <p:ext uri="{BB962C8B-B14F-4D97-AF65-F5344CB8AC3E}">
        <p14:creationId xmlns:p14="http://schemas.microsoft.com/office/powerpoint/2010/main" val="13397175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rain.png"/>
          <p:cNvPicPr>
            <a:picLocks noChangeAspect="1"/>
          </p:cNvPicPr>
          <p:nvPr/>
        </p:nvPicPr>
        <p:blipFill>
          <a:blip r:embed="rId2" cstate="print"/>
          <a:stretch>
            <a:fillRect/>
          </a:stretch>
        </p:blipFill>
        <p:spPr>
          <a:xfrm>
            <a:off x="8271792" y="5877272"/>
            <a:ext cx="836712" cy="836712"/>
          </a:xfrm>
          <a:prstGeom prst="rect">
            <a:avLst/>
          </a:prstGeom>
        </p:spPr>
      </p:pic>
      <p:sp>
        <p:nvSpPr>
          <p:cNvPr id="2" name="TextBox 1"/>
          <p:cNvSpPr txBox="1"/>
          <p:nvPr/>
        </p:nvSpPr>
        <p:spPr>
          <a:xfrm>
            <a:off x="755577" y="215778"/>
            <a:ext cx="7226039" cy="923330"/>
          </a:xfrm>
          <a:prstGeom prst="rect">
            <a:avLst/>
          </a:prstGeom>
          <a:noFill/>
        </p:spPr>
        <p:txBody>
          <a:bodyPr wrap="square" rtlCol="0">
            <a:spAutoFit/>
          </a:bodyPr>
          <a:lstStyle/>
          <a:p>
            <a:pPr algn="ctr"/>
            <a:r>
              <a:rPr lang="nl-NL" sz="5400" dirty="0">
                <a:solidFill>
                  <a:srgbClr val="C00000"/>
                </a:solidFill>
              </a:rPr>
              <a:t>Dairy cross-reactivity</a:t>
            </a:r>
          </a:p>
        </p:txBody>
      </p:sp>
      <p:sp>
        <p:nvSpPr>
          <p:cNvPr id="4" name="Slide Number Placeholder 3"/>
          <p:cNvSpPr>
            <a:spLocks noGrp="1"/>
          </p:cNvSpPr>
          <p:nvPr>
            <p:ph type="sldNum" sz="quarter" idx="12"/>
          </p:nvPr>
        </p:nvSpPr>
        <p:spPr/>
        <p:txBody>
          <a:bodyPr/>
          <a:lstStyle/>
          <a:p>
            <a:fld id="{49C22989-9E7A-453B-957F-79F1530B0A4F}" type="slidenum">
              <a:rPr lang="nl-NL" smtClean="0"/>
              <a:t>44</a:t>
            </a:fld>
            <a:endParaRPr lang="nl-NL"/>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7" y="1298863"/>
            <a:ext cx="7226039" cy="499676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83863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52736"/>
          </a:xfrm>
        </p:spPr>
        <p:txBody>
          <a:bodyPr/>
          <a:lstStyle/>
          <a:p>
            <a:pPr fontAlgn="auto">
              <a:spcAft>
                <a:spcPts val="0"/>
              </a:spcAft>
              <a:defRPr/>
            </a:pPr>
            <a:r>
              <a:rPr lang="nl-NL" dirty="0">
                <a:solidFill>
                  <a:srgbClr val="C00000"/>
                </a:solidFill>
              </a:rPr>
              <a:t>Reduce grain intake</a:t>
            </a:r>
          </a:p>
        </p:txBody>
      </p:sp>
      <p:sp>
        <p:nvSpPr>
          <p:cNvPr id="22531" name="Content Placeholder 2"/>
          <p:cNvSpPr>
            <a:spLocks noGrp="1"/>
          </p:cNvSpPr>
          <p:nvPr>
            <p:ph idx="1"/>
          </p:nvPr>
        </p:nvSpPr>
        <p:spPr>
          <a:xfrm>
            <a:off x="381000" y="1752601"/>
            <a:ext cx="7620000" cy="3044825"/>
          </a:xfrm>
        </p:spPr>
        <p:txBody>
          <a:bodyPr/>
          <a:lstStyle/>
          <a:p>
            <a:pPr>
              <a:buFont typeface="Wingdings 2" pitchFamily="18" charset="2"/>
              <a:buNone/>
            </a:pPr>
            <a:endParaRPr lang="nl-NL" altLang="nl-NL" dirty="0"/>
          </a:p>
        </p:txBody>
      </p:sp>
      <p:pic>
        <p:nvPicPr>
          <p:cNvPr id="4" name="Picture 3" descr="Brain.png"/>
          <p:cNvPicPr>
            <a:picLocks noChangeAspect="1"/>
          </p:cNvPicPr>
          <p:nvPr/>
        </p:nvPicPr>
        <p:blipFill>
          <a:blip r:embed="rId2" cstate="print"/>
          <a:stretch>
            <a:fillRect/>
          </a:stretch>
        </p:blipFill>
        <p:spPr>
          <a:xfrm>
            <a:off x="8305491" y="5863580"/>
            <a:ext cx="836712" cy="836712"/>
          </a:xfrm>
          <a:prstGeom prst="rect">
            <a:avLst/>
          </a:prstGeom>
        </p:spPr>
      </p:pic>
      <p:sp>
        <p:nvSpPr>
          <p:cNvPr id="3" name="Slide Number Placeholder 2"/>
          <p:cNvSpPr>
            <a:spLocks noGrp="1"/>
          </p:cNvSpPr>
          <p:nvPr>
            <p:ph type="sldNum" sz="quarter" idx="12"/>
          </p:nvPr>
        </p:nvSpPr>
        <p:spPr/>
        <p:txBody>
          <a:bodyPr/>
          <a:lstStyle/>
          <a:p>
            <a:fld id="{49C22989-9E7A-453B-957F-79F1530B0A4F}" type="slidenum">
              <a:rPr lang="nl-NL" smtClean="0"/>
              <a:t>45</a:t>
            </a:fld>
            <a:endParaRPr lang="nl-NL"/>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953" t="10086" r="10872" b="18461"/>
          <a:stretch/>
        </p:blipFill>
        <p:spPr bwMode="auto">
          <a:xfrm>
            <a:off x="2411760" y="1146712"/>
            <a:ext cx="4397829" cy="573057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43140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rain.png"/>
          <p:cNvPicPr>
            <a:picLocks noChangeAspect="1"/>
          </p:cNvPicPr>
          <p:nvPr/>
        </p:nvPicPr>
        <p:blipFill>
          <a:blip r:embed="rId2" cstate="print"/>
          <a:stretch>
            <a:fillRect/>
          </a:stretch>
        </p:blipFill>
        <p:spPr>
          <a:xfrm>
            <a:off x="8271792" y="5877272"/>
            <a:ext cx="836712" cy="836712"/>
          </a:xfrm>
          <a:prstGeom prst="rect">
            <a:avLst/>
          </a:prstGeom>
        </p:spPr>
      </p:pic>
      <p:sp>
        <p:nvSpPr>
          <p:cNvPr id="2" name="TextBox 1"/>
          <p:cNvSpPr txBox="1"/>
          <p:nvPr/>
        </p:nvSpPr>
        <p:spPr>
          <a:xfrm>
            <a:off x="755576" y="215778"/>
            <a:ext cx="7416824" cy="923330"/>
          </a:xfrm>
          <a:prstGeom prst="rect">
            <a:avLst/>
          </a:prstGeom>
          <a:noFill/>
        </p:spPr>
        <p:txBody>
          <a:bodyPr wrap="square" rtlCol="0">
            <a:spAutoFit/>
          </a:bodyPr>
          <a:lstStyle/>
          <a:p>
            <a:pPr algn="ctr"/>
            <a:r>
              <a:rPr lang="nl-NL" sz="5400" dirty="0">
                <a:solidFill>
                  <a:srgbClr val="C00000"/>
                </a:solidFill>
              </a:rPr>
              <a:t>Less Dairy</a:t>
            </a:r>
          </a:p>
        </p:txBody>
      </p:sp>
      <p:sp>
        <p:nvSpPr>
          <p:cNvPr id="4" name="Slide Number Placeholder 3"/>
          <p:cNvSpPr>
            <a:spLocks noGrp="1"/>
          </p:cNvSpPr>
          <p:nvPr>
            <p:ph type="sldNum" sz="quarter" idx="12"/>
          </p:nvPr>
        </p:nvSpPr>
        <p:spPr/>
        <p:txBody>
          <a:bodyPr/>
          <a:lstStyle/>
          <a:p>
            <a:fld id="{49C22989-9E7A-453B-957F-79F1530B0A4F}" type="slidenum">
              <a:rPr lang="nl-NL" smtClean="0"/>
              <a:t>46</a:t>
            </a:fld>
            <a:endParaRPr lang="nl-NL"/>
          </a:p>
        </p:txBody>
      </p:sp>
      <p:pic>
        <p:nvPicPr>
          <p:cNvPr id="5124" name="Picture 4" descr="http://fitplaybook.net/wp/wp-content/uploads/2015/04/Dairy-product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1311426"/>
            <a:ext cx="6264696" cy="43498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215209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extBox 1"/>
          <p:cNvSpPr txBox="1"/>
          <p:nvPr/>
        </p:nvSpPr>
        <p:spPr>
          <a:xfrm>
            <a:off x="899592" y="390525"/>
            <a:ext cx="7253808" cy="1785104"/>
          </a:xfrm>
          <a:prstGeom prst="rect">
            <a:avLst/>
          </a:prstGeom>
          <a:solidFill>
            <a:schemeClr val="bg1"/>
          </a:solidFill>
        </p:spPr>
        <p:txBody>
          <a:bodyPr wrap="square" rtlCol="0">
            <a:spAutoFit/>
          </a:bodyPr>
          <a:lstStyle/>
          <a:p>
            <a:pPr algn="ctr"/>
            <a:r>
              <a:rPr lang="nl-NL" sz="5400" dirty="0">
                <a:solidFill>
                  <a:srgbClr val="C00000"/>
                </a:solidFill>
              </a:rPr>
              <a:t>Less refined sugars</a:t>
            </a:r>
          </a:p>
          <a:p>
            <a:endParaRPr lang="nl-NL" sz="2800" dirty="0">
              <a:solidFill>
                <a:srgbClr val="C00000"/>
              </a:solidFill>
            </a:endParaRPr>
          </a:p>
          <a:p>
            <a:endParaRPr lang="nl-NL" sz="2800" dirty="0">
              <a:solidFill>
                <a:srgbClr val="C00000"/>
              </a:solidFill>
            </a:endParaRPr>
          </a:p>
        </p:txBody>
      </p:sp>
      <p:pic>
        <p:nvPicPr>
          <p:cNvPr id="15" name="Picture 14" descr="Brain.png"/>
          <p:cNvPicPr>
            <a:picLocks noChangeAspect="1"/>
          </p:cNvPicPr>
          <p:nvPr/>
        </p:nvPicPr>
        <p:blipFill>
          <a:blip r:embed="rId2" cstate="print"/>
          <a:stretch>
            <a:fillRect/>
          </a:stretch>
        </p:blipFill>
        <p:spPr>
          <a:xfrm>
            <a:off x="8290251" y="5877272"/>
            <a:ext cx="836712" cy="836712"/>
          </a:xfrm>
          <a:prstGeom prst="rect">
            <a:avLst/>
          </a:prstGeom>
        </p:spPr>
      </p:pic>
      <p:sp>
        <p:nvSpPr>
          <p:cNvPr id="10" name="Slide Number Placeholder 9"/>
          <p:cNvSpPr>
            <a:spLocks noGrp="1"/>
          </p:cNvSpPr>
          <p:nvPr>
            <p:ph type="sldNum" sz="quarter" idx="12"/>
          </p:nvPr>
        </p:nvSpPr>
        <p:spPr/>
        <p:txBody>
          <a:bodyPr/>
          <a:lstStyle/>
          <a:p>
            <a:fld id="{49C22989-9E7A-453B-957F-79F1530B0A4F}" type="slidenum">
              <a:rPr lang="nl-NL" smtClean="0"/>
              <a:t>47</a:t>
            </a:fld>
            <a:endParaRPr lang="nl-NL"/>
          </a:p>
        </p:txBody>
      </p:sp>
      <p:pic>
        <p:nvPicPr>
          <p:cNvPr id="4098" name="Picture 2" descr="Food containing sug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91913" y="-26008013"/>
            <a:ext cx="3429000" cy="2286000"/>
          </a:xfrm>
          <a:prstGeom prst="rect">
            <a:avLst/>
          </a:prstGeom>
          <a:noFill/>
          <a:extLst>
            <a:ext uri="{909E8E84-426E-40dd-AFC4-6F175D3DCCD1}">
              <a14:hiddenFill xmlns="" xmlns:a14="http://schemas.microsoft.com/office/drawing/2010/main">
                <a:solidFill>
                  <a:srgbClr val="FFFFFF"/>
                </a:solidFill>
              </a14:hiddenFill>
            </a:ext>
          </a:extLst>
        </p:spPr>
      </p:pic>
      <p:pic>
        <p:nvPicPr>
          <p:cNvPr id="4102" name="Picture 6" descr="http://a3145z3.americdn.com/wp-content/uploads/2014/08/11-shocking-facts-about-sugar-that-you-didnt-know.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8847" y="1905384"/>
            <a:ext cx="6715300" cy="378006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370006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052736"/>
          </a:xfrm>
        </p:spPr>
        <p:txBody>
          <a:bodyPr/>
          <a:lstStyle/>
          <a:p>
            <a:pPr fontAlgn="auto">
              <a:spcAft>
                <a:spcPts val="0"/>
              </a:spcAft>
              <a:defRPr/>
            </a:pPr>
            <a:r>
              <a:rPr lang="nl-NL" dirty="0">
                <a:solidFill>
                  <a:srgbClr val="C00000"/>
                </a:solidFill>
              </a:rPr>
              <a:t>Foods to avoid</a:t>
            </a:r>
          </a:p>
        </p:txBody>
      </p:sp>
      <p:sp>
        <p:nvSpPr>
          <p:cNvPr id="22531" name="Content Placeholder 2"/>
          <p:cNvSpPr>
            <a:spLocks noGrp="1"/>
          </p:cNvSpPr>
          <p:nvPr>
            <p:ph idx="1"/>
          </p:nvPr>
        </p:nvSpPr>
        <p:spPr>
          <a:xfrm>
            <a:off x="888547" y="1916833"/>
            <a:ext cx="7620000" cy="3764905"/>
          </a:xfrm>
        </p:spPr>
        <p:txBody>
          <a:bodyPr>
            <a:noAutofit/>
          </a:bodyPr>
          <a:lstStyle/>
          <a:p>
            <a:r>
              <a:rPr lang="nl-NL" altLang="nl-NL" sz="4400" dirty="0">
                <a:solidFill>
                  <a:schemeClr val="tx2"/>
                </a:solidFill>
                <a:latin typeface="+mn-lt"/>
              </a:rPr>
              <a:t>Avoid all refined sugars</a:t>
            </a:r>
          </a:p>
          <a:p>
            <a:r>
              <a:rPr lang="nl-NL" altLang="nl-NL" sz="4400" dirty="0">
                <a:solidFill>
                  <a:schemeClr val="tx2"/>
                </a:solidFill>
                <a:latin typeface="+mn-lt"/>
              </a:rPr>
              <a:t>Avoid all grains</a:t>
            </a:r>
          </a:p>
          <a:p>
            <a:r>
              <a:rPr lang="nl-NL" altLang="nl-NL" sz="4400" dirty="0">
                <a:solidFill>
                  <a:schemeClr val="tx2"/>
                </a:solidFill>
                <a:latin typeface="+mn-lt"/>
              </a:rPr>
              <a:t>Avoid gluten, soy, dairy</a:t>
            </a:r>
          </a:p>
        </p:txBody>
      </p:sp>
      <p:pic>
        <p:nvPicPr>
          <p:cNvPr id="4" name="Picture 3" descr="Brain.png"/>
          <p:cNvPicPr>
            <a:picLocks noChangeAspect="1"/>
          </p:cNvPicPr>
          <p:nvPr/>
        </p:nvPicPr>
        <p:blipFill>
          <a:blip r:embed="rId2" cstate="print"/>
          <a:stretch>
            <a:fillRect/>
          </a:stretch>
        </p:blipFill>
        <p:spPr>
          <a:xfrm>
            <a:off x="8307288" y="5863580"/>
            <a:ext cx="836712" cy="836712"/>
          </a:xfrm>
          <a:prstGeom prst="rect">
            <a:avLst/>
          </a:prstGeom>
        </p:spPr>
      </p:pic>
      <p:sp>
        <p:nvSpPr>
          <p:cNvPr id="3" name="Slide Number Placeholder 2"/>
          <p:cNvSpPr>
            <a:spLocks noGrp="1"/>
          </p:cNvSpPr>
          <p:nvPr>
            <p:ph type="sldNum" sz="quarter" idx="12"/>
          </p:nvPr>
        </p:nvSpPr>
        <p:spPr/>
        <p:txBody>
          <a:bodyPr/>
          <a:lstStyle/>
          <a:p>
            <a:fld id="{49C22989-9E7A-453B-957F-79F1530B0A4F}" type="slidenum">
              <a:rPr lang="nl-NL" smtClean="0"/>
              <a:t>48</a:t>
            </a:fld>
            <a:endParaRPr lang="nl-NL"/>
          </a:p>
        </p:txBody>
      </p:sp>
    </p:spTree>
    <p:extLst>
      <p:ext uri="{BB962C8B-B14F-4D97-AF65-F5344CB8AC3E}">
        <p14:creationId xmlns:p14="http://schemas.microsoft.com/office/powerpoint/2010/main" val="9580268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52736"/>
          </a:xfrm>
        </p:spPr>
        <p:txBody>
          <a:bodyPr/>
          <a:lstStyle/>
          <a:p>
            <a:pPr fontAlgn="auto">
              <a:spcAft>
                <a:spcPts val="0"/>
              </a:spcAft>
              <a:defRPr/>
            </a:pPr>
            <a:r>
              <a:rPr lang="nl-NL" dirty="0">
                <a:solidFill>
                  <a:srgbClr val="C00000"/>
                </a:solidFill>
              </a:rPr>
              <a:t>Foods to eat</a:t>
            </a:r>
          </a:p>
        </p:txBody>
      </p:sp>
      <p:sp>
        <p:nvSpPr>
          <p:cNvPr id="22531" name="Content Placeholder 2"/>
          <p:cNvSpPr>
            <a:spLocks noGrp="1"/>
          </p:cNvSpPr>
          <p:nvPr>
            <p:ph idx="1"/>
          </p:nvPr>
        </p:nvSpPr>
        <p:spPr>
          <a:xfrm>
            <a:off x="888547" y="1268761"/>
            <a:ext cx="7620000" cy="4412977"/>
          </a:xfrm>
        </p:spPr>
        <p:txBody>
          <a:bodyPr>
            <a:noAutofit/>
          </a:bodyPr>
          <a:lstStyle/>
          <a:p>
            <a:r>
              <a:rPr lang="nl-NL" altLang="nl-NL" dirty="0">
                <a:solidFill>
                  <a:schemeClr val="tx2"/>
                </a:solidFill>
                <a:latin typeface="+mn-lt"/>
              </a:rPr>
              <a:t>Vegetables</a:t>
            </a:r>
          </a:p>
          <a:p>
            <a:r>
              <a:rPr lang="nl-NL" altLang="nl-NL" dirty="0">
                <a:solidFill>
                  <a:schemeClr val="tx2"/>
                </a:solidFill>
                <a:latin typeface="+mn-lt"/>
              </a:rPr>
              <a:t>Fermented foods</a:t>
            </a:r>
          </a:p>
          <a:p>
            <a:pPr lvl="1"/>
            <a:r>
              <a:rPr lang="nl-NL" altLang="nl-NL" sz="2400" dirty="0">
                <a:solidFill>
                  <a:schemeClr val="tx2"/>
                </a:solidFill>
                <a:latin typeface="+mn-lt"/>
              </a:rPr>
              <a:t>Sauerkraut, ginger, pickles</a:t>
            </a:r>
          </a:p>
          <a:p>
            <a:r>
              <a:rPr lang="nl-NL" altLang="nl-NL" dirty="0">
                <a:solidFill>
                  <a:schemeClr val="tx2"/>
                </a:solidFill>
                <a:latin typeface="+mn-lt"/>
              </a:rPr>
              <a:t>Meats</a:t>
            </a:r>
          </a:p>
          <a:p>
            <a:pPr lvl="1"/>
            <a:r>
              <a:rPr lang="nl-NL" altLang="nl-NL" sz="2400" dirty="0">
                <a:solidFill>
                  <a:schemeClr val="tx2"/>
                </a:solidFill>
                <a:latin typeface="+mn-lt"/>
              </a:rPr>
              <a:t>Fish, chicken, beef, lamb (organic)</a:t>
            </a:r>
          </a:p>
          <a:p>
            <a:r>
              <a:rPr lang="nl-NL" altLang="nl-NL" dirty="0">
                <a:solidFill>
                  <a:schemeClr val="tx2"/>
                </a:solidFill>
                <a:latin typeface="+mn-lt"/>
              </a:rPr>
              <a:t>Low glycemic fruits</a:t>
            </a:r>
          </a:p>
          <a:p>
            <a:pPr lvl="1"/>
            <a:r>
              <a:rPr lang="nl-NL" altLang="nl-NL" sz="2400" dirty="0">
                <a:solidFill>
                  <a:schemeClr val="tx2"/>
                </a:solidFill>
                <a:latin typeface="+mn-lt"/>
              </a:rPr>
              <a:t>Apricot, pineapple,peach, cherry, berries</a:t>
            </a:r>
          </a:p>
          <a:p>
            <a:r>
              <a:rPr lang="nl-NL" altLang="nl-NL" dirty="0">
                <a:solidFill>
                  <a:schemeClr val="tx2"/>
                </a:solidFill>
                <a:latin typeface="+mn-lt"/>
              </a:rPr>
              <a:t>Coconut</a:t>
            </a:r>
          </a:p>
          <a:p>
            <a:pPr lvl="1"/>
            <a:r>
              <a:rPr lang="nl-NL" altLang="nl-NL" sz="2400" dirty="0">
                <a:solidFill>
                  <a:schemeClr val="tx2"/>
                </a:solidFill>
                <a:latin typeface="+mn-lt"/>
              </a:rPr>
              <a:t>Oil, butter, milk</a:t>
            </a:r>
          </a:p>
          <a:p>
            <a:r>
              <a:rPr lang="nl-NL" altLang="nl-NL" dirty="0">
                <a:solidFill>
                  <a:schemeClr val="tx2"/>
                </a:solidFill>
                <a:latin typeface="+mn-lt"/>
              </a:rPr>
              <a:t>Herbal teas</a:t>
            </a:r>
          </a:p>
          <a:p>
            <a:r>
              <a:rPr lang="nl-NL" altLang="nl-NL" dirty="0">
                <a:solidFill>
                  <a:schemeClr val="tx2"/>
                </a:solidFill>
                <a:latin typeface="+mn-lt"/>
              </a:rPr>
              <a:t>Olives, olive oil</a:t>
            </a:r>
          </a:p>
          <a:p>
            <a:pPr lvl="1"/>
            <a:endParaRPr lang="nl-NL" altLang="nl-NL" sz="2000" dirty="0">
              <a:solidFill>
                <a:schemeClr val="tx2"/>
              </a:solidFill>
              <a:latin typeface="+mn-lt"/>
            </a:endParaRPr>
          </a:p>
          <a:p>
            <a:pPr lvl="1"/>
            <a:endParaRPr lang="nl-NL" altLang="nl-NL" sz="2000" dirty="0">
              <a:solidFill>
                <a:schemeClr val="tx2"/>
              </a:solidFill>
              <a:latin typeface="+mn-lt"/>
            </a:endParaRPr>
          </a:p>
        </p:txBody>
      </p:sp>
      <p:pic>
        <p:nvPicPr>
          <p:cNvPr id="4" name="Picture 3" descr="Brain.png"/>
          <p:cNvPicPr>
            <a:picLocks noChangeAspect="1"/>
          </p:cNvPicPr>
          <p:nvPr/>
        </p:nvPicPr>
        <p:blipFill>
          <a:blip r:embed="rId2" cstate="print"/>
          <a:stretch>
            <a:fillRect/>
          </a:stretch>
        </p:blipFill>
        <p:spPr>
          <a:xfrm>
            <a:off x="8307288" y="5863580"/>
            <a:ext cx="836712" cy="836712"/>
          </a:xfrm>
          <a:prstGeom prst="rect">
            <a:avLst/>
          </a:prstGeom>
        </p:spPr>
      </p:pic>
      <p:sp>
        <p:nvSpPr>
          <p:cNvPr id="3" name="Slide Number Placeholder 2"/>
          <p:cNvSpPr>
            <a:spLocks noGrp="1"/>
          </p:cNvSpPr>
          <p:nvPr>
            <p:ph type="sldNum" sz="quarter" idx="12"/>
          </p:nvPr>
        </p:nvSpPr>
        <p:spPr/>
        <p:txBody>
          <a:bodyPr/>
          <a:lstStyle/>
          <a:p>
            <a:fld id="{49C22989-9E7A-453B-957F-79F1530B0A4F}" type="slidenum">
              <a:rPr lang="nl-NL" smtClean="0"/>
              <a:t>49</a:t>
            </a:fld>
            <a:endParaRPr lang="nl-NL"/>
          </a:p>
        </p:txBody>
      </p:sp>
    </p:spTree>
    <p:extLst>
      <p:ext uri="{BB962C8B-B14F-4D97-AF65-F5344CB8AC3E}">
        <p14:creationId xmlns:p14="http://schemas.microsoft.com/office/powerpoint/2010/main" val="4155931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3568" y="1095319"/>
            <a:ext cx="8229600" cy="1143000"/>
          </a:xfrm>
        </p:spPr>
        <p:txBody>
          <a:bodyPr/>
          <a:lstStyle/>
          <a:p>
            <a:r>
              <a:rPr lang="nl-NL" dirty="0">
                <a:solidFill>
                  <a:srgbClr val="C00000"/>
                </a:solidFill>
              </a:rPr>
              <a:t>Changes in neuronal transmembrane potential gradient</a:t>
            </a:r>
            <a:endParaRPr lang="en-US" dirty="0">
              <a:solidFill>
                <a:srgbClr val="C00000"/>
              </a:solidFill>
            </a:endParaRPr>
          </a:p>
        </p:txBody>
      </p:sp>
      <p:pic>
        <p:nvPicPr>
          <p:cNvPr id="7" name="Picture 6" descr="Brain.png"/>
          <p:cNvPicPr>
            <a:picLocks noChangeAspect="1"/>
          </p:cNvPicPr>
          <p:nvPr/>
        </p:nvPicPr>
        <p:blipFill>
          <a:blip r:embed="rId3" cstate="print"/>
          <a:stretch>
            <a:fillRect/>
          </a:stretch>
        </p:blipFill>
        <p:spPr>
          <a:xfrm>
            <a:off x="8199784" y="5877272"/>
            <a:ext cx="836712" cy="836712"/>
          </a:xfrm>
          <a:prstGeom prst="rect">
            <a:avLst/>
          </a:prstGeom>
        </p:spPr>
      </p:pic>
      <p:sp>
        <p:nvSpPr>
          <p:cNvPr id="3" name="Rectangle 2"/>
          <p:cNvSpPr/>
          <p:nvPr/>
        </p:nvSpPr>
        <p:spPr>
          <a:xfrm>
            <a:off x="683568" y="2111618"/>
            <a:ext cx="7560840" cy="4770537"/>
          </a:xfrm>
          <a:prstGeom prst="rect">
            <a:avLst/>
          </a:prstGeom>
        </p:spPr>
        <p:txBody>
          <a:bodyPr wrap="square">
            <a:spAutoFit/>
          </a:bodyPr>
          <a:lstStyle/>
          <a:p>
            <a:pPr marL="285750" indent="-285750">
              <a:buFont typeface="Arial" panose="020B0604020202020204" pitchFamily="34" charset="0"/>
              <a:buChar char="•"/>
            </a:pPr>
            <a:r>
              <a:rPr lang="nl-NL" altLang="nl-NL" sz="2800" dirty="0">
                <a:solidFill>
                  <a:schemeClr val="tx2"/>
                </a:solidFill>
              </a:rPr>
              <a:t>Removal of magnesium block on NMDA receptors which causes influx of calcium into the cytosol</a:t>
            </a:r>
          </a:p>
          <a:p>
            <a:pPr marL="742950" lvl="1" indent="-285750">
              <a:buFont typeface="Arial" panose="020B0604020202020204" pitchFamily="34" charset="0"/>
              <a:buChar char="•"/>
            </a:pPr>
            <a:endParaRPr lang="nl-NL" altLang="nl-NL" sz="2800" dirty="0">
              <a:solidFill>
                <a:schemeClr val="tx2"/>
              </a:solidFill>
            </a:endParaRPr>
          </a:p>
          <a:p>
            <a:pPr marL="285750" indent="-285750">
              <a:buFont typeface="Arial" panose="020B0604020202020204" pitchFamily="34" charset="0"/>
              <a:buChar char="•"/>
            </a:pPr>
            <a:r>
              <a:rPr lang="nl-NL" altLang="nl-NL" sz="2800" dirty="0">
                <a:solidFill>
                  <a:schemeClr val="tx2"/>
                </a:solidFill>
              </a:rPr>
              <a:t>This results in </a:t>
            </a:r>
          </a:p>
          <a:p>
            <a:pPr marL="742950" lvl="1" indent="-285750">
              <a:buFont typeface="Arial" panose="020B0604020202020204" pitchFamily="34" charset="0"/>
              <a:buChar char="•"/>
            </a:pPr>
            <a:r>
              <a:rPr lang="nl-NL" altLang="nl-NL" sz="2800" dirty="0">
                <a:solidFill>
                  <a:schemeClr val="tx2"/>
                </a:solidFill>
              </a:rPr>
              <a:t>Increased mitochondrial free radical production</a:t>
            </a:r>
          </a:p>
          <a:p>
            <a:pPr marL="742950" lvl="1" indent="-285750">
              <a:buFont typeface="Arial" panose="020B0604020202020204" pitchFamily="34" charset="0"/>
              <a:buChar char="•"/>
            </a:pPr>
            <a:r>
              <a:rPr lang="nl-NL" altLang="nl-NL" sz="2800" dirty="0">
                <a:solidFill>
                  <a:schemeClr val="tx2"/>
                </a:solidFill>
              </a:rPr>
              <a:t>Nitric oxide production which leads to DNA  and mitochondrial damage and further breakdown of the cell</a:t>
            </a:r>
          </a:p>
          <a:p>
            <a:pPr marL="285750" indent="-285750">
              <a:buFont typeface="Arial" panose="020B0604020202020204" pitchFamily="34" charset="0"/>
              <a:buChar char="•"/>
            </a:pPr>
            <a:endParaRPr lang="nl-NL" altLang="nl-NL" sz="2400" dirty="0">
              <a:solidFill>
                <a:schemeClr val="tx2"/>
              </a:solidFill>
            </a:endParaRPr>
          </a:p>
        </p:txBody>
      </p:sp>
      <p:sp>
        <p:nvSpPr>
          <p:cNvPr id="6" name="Slide Number Placeholder 5"/>
          <p:cNvSpPr>
            <a:spLocks noGrp="1"/>
          </p:cNvSpPr>
          <p:nvPr>
            <p:ph type="sldNum" sz="quarter" idx="12"/>
          </p:nvPr>
        </p:nvSpPr>
        <p:spPr/>
        <p:txBody>
          <a:bodyPr/>
          <a:lstStyle/>
          <a:p>
            <a:fld id="{49C22989-9E7A-453B-957F-79F1530B0A4F}" type="slidenum">
              <a:rPr lang="nl-NL" smtClean="0"/>
              <a:t>5</a:t>
            </a:fld>
            <a:endParaRPr lang="nl-NL"/>
          </a:p>
        </p:txBody>
      </p:sp>
    </p:spTree>
    <p:extLst>
      <p:ext uri="{BB962C8B-B14F-4D97-AF65-F5344CB8AC3E}">
        <p14:creationId xmlns:p14="http://schemas.microsoft.com/office/powerpoint/2010/main" val="37007233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NL" dirty="0">
                <a:solidFill>
                  <a:srgbClr val="C00000"/>
                </a:solidFill>
              </a:rPr>
              <a:t>Thank you all for your attention!</a:t>
            </a:r>
          </a:p>
        </p:txBody>
      </p:sp>
      <p:sp>
        <p:nvSpPr>
          <p:cNvPr id="3" name="Subtitle 2"/>
          <p:cNvSpPr>
            <a:spLocks noGrp="1"/>
          </p:cNvSpPr>
          <p:nvPr>
            <p:ph type="subTitle" idx="1"/>
          </p:nvPr>
        </p:nvSpPr>
        <p:spPr/>
        <p:txBody>
          <a:bodyPr>
            <a:normAutofit/>
          </a:bodyPr>
          <a:lstStyle/>
          <a:p>
            <a:endParaRPr lang="nl-NL" dirty="0">
              <a:solidFill>
                <a:schemeClr val="tx2"/>
              </a:solidFill>
              <a:latin typeface="+mn-lt"/>
            </a:endParaRPr>
          </a:p>
        </p:txBody>
      </p:sp>
      <p:pic>
        <p:nvPicPr>
          <p:cNvPr id="4" name="Picture 3" descr="Brain.png"/>
          <p:cNvPicPr>
            <a:picLocks noChangeAspect="1"/>
          </p:cNvPicPr>
          <p:nvPr/>
        </p:nvPicPr>
        <p:blipFill>
          <a:blip r:embed="rId2" cstate="print"/>
          <a:stretch>
            <a:fillRect/>
          </a:stretch>
        </p:blipFill>
        <p:spPr>
          <a:xfrm>
            <a:off x="8103903" y="5805264"/>
            <a:ext cx="836712" cy="836712"/>
          </a:xfrm>
          <a:prstGeom prst="rect">
            <a:avLst/>
          </a:prstGeom>
        </p:spPr>
      </p:pic>
    </p:spTree>
    <p:extLst>
      <p:ext uri="{BB962C8B-B14F-4D97-AF65-F5344CB8AC3E}">
        <p14:creationId xmlns:p14="http://schemas.microsoft.com/office/powerpoint/2010/main" val="35876582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16633"/>
            <a:ext cx="8229600" cy="936104"/>
          </a:xfrm>
        </p:spPr>
        <p:txBody>
          <a:bodyPr wrap="square" numCol="1" anchorCtr="0" compatLnSpc="1">
            <a:prstTxWarp prst="textNoShape">
              <a:avLst/>
            </a:prstTxWarp>
          </a:bodyPr>
          <a:lstStyle/>
          <a:p>
            <a:pPr>
              <a:defRPr/>
            </a:pPr>
            <a:br>
              <a:rPr lang="nl-NL" dirty="0">
                <a:solidFill>
                  <a:srgbClr val="C00000"/>
                </a:solidFill>
                <a:effectLst>
                  <a:outerShdw blurRad="38100" dist="38100" dir="2700000" algn="tl">
                    <a:srgbClr val="DDDDDD"/>
                  </a:outerShdw>
                </a:effectLst>
                <a:latin typeface="Palatino Linotype" charset="0"/>
                <a:cs typeface="+mj-cs"/>
              </a:rPr>
            </a:br>
            <a:r>
              <a:rPr lang="nl-NL" dirty="0">
                <a:solidFill>
                  <a:srgbClr val="C00000"/>
                </a:solidFill>
                <a:effectLst>
                  <a:outerShdw blurRad="38100" dist="38100" dir="2700000" algn="tl">
                    <a:srgbClr val="DDDDDD"/>
                  </a:outerShdw>
                </a:effectLst>
                <a:latin typeface="Palatino Linotype" charset="0"/>
              </a:rPr>
              <a:t>References</a:t>
            </a:r>
            <a:endParaRPr lang="nl-NL" dirty="0">
              <a:solidFill>
                <a:srgbClr val="C00000"/>
              </a:solidFill>
              <a:effectLst>
                <a:outerShdw blurRad="38100" dist="38100" dir="2700000" algn="tl">
                  <a:srgbClr val="DDDDDD"/>
                </a:outerShdw>
              </a:effectLst>
              <a:latin typeface="Palatino Linotype" charset="0"/>
              <a:cs typeface="+mj-cs"/>
            </a:endParaRPr>
          </a:p>
        </p:txBody>
      </p:sp>
      <p:sp>
        <p:nvSpPr>
          <p:cNvPr id="3" name="Content Placeholder 2"/>
          <p:cNvSpPr>
            <a:spLocks noGrp="1"/>
          </p:cNvSpPr>
          <p:nvPr>
            <p:ph idx="1"/>
          </p:nvPr>
        </p:nvSpPr>
        <p:spPr>
          <a:xfrm>
            <a:off x="421196" y="2105394"/>
            <a:ext cx="8229600" cy="4530725"/>
          </a:xfrm>
        </p:spPr>
        <p:txBody>
          <a:bodyPr rtlCol="0">
            <a:normAutofit fontScale="92500" lnSpcReduction="10000"/>
          </a:bodyPr>
          <a:lstStyle/>
          <a:p>
            <a:pPr eaLnBrk="1" fontAlgn="auto" hangingPunct="1">
              <a:spcAft>
                <a:spcPts val="0"/>
              </a:spcAft>
              <a:buFont typeface="Arial" pitchFamily="34" charset="0"/>
              <a:buChar char="•"/>
              <a:defRPr/>
            </a:pPr>
            <a:endParaRPr lang="nl-NL" sz="6400" dirty="0">
              <a:solidFill>
                <a:schemeClr val="tx1"/>
              </a:solidFill>
              <a:latin typeface="+mn-lt"/>
            </a:endParaRPr>
          </a:p>
          <a:p>
            <a:pPr marL="0" indent="0">
              <a:buNone/>
            </a:pPr>
            <a:br>
              <a:rPr lang="en-US" sz="6400" b="1" dirty="0">
                <a:latin typeface="+mn-lt"/>
              </a:rPr>
            </a:br>
            <a:endParaRPr lang="en-US" sz="6400" dirty="0">
              <a:latin typeface="+mn-lt"/>
            </a:endParaRPr>
          </a:p>
          <a:p>
            <a:pPr marL="173038" indent="0">
              <a:buNone/>
            </a:pPr>
            <a:br>
              <a:rPr lang="en-US" sz="6400" b="1" dirty="0">
                <a:latin typeface="+mn-lt"/>
              </a:rPr>
            </a:br>
            <a:endParaRPr lang="en-US" sz="6400" dirty="0">
              <a:latin typeface="+mn-lt"/>
            </a:endParaRPr>
          </a:p>
          <a:p>
            <a:pPr marL="360363" indent="-187325">
              <a:buFont typeface="Wingdings" charset="2"/>
              <a:buChar char="ü"/>
            </a:pPr>
            <a:endParaRPr lang="en-US" sz="1800" dirty="0"/>
          </a:p>
          <a:p>
            <a:pPr eaLnBrk="1" fontAlgn="auto" hangingPunct="1">
              <a:spcAft>
                <a:spcPts val="0"/>
              </a:spcAft>
              <a:buFont typeface="Arial" pitchFamily="34" charset="0"/>
              <a:buChar char="•"/>
              <a:defRPr/>
            </a:pPr>
            <a:endParaRPr lang="nl-NL" dirty="0">
              <a:solidFill>
                <a:schemeClr val="tx1">
                  <a:lumMod val="50000"/>
                  <a:lumOff val="50000"/>
                </a:schemeClr>
              </a:solidFill>
              <a:ea typeface="+mn-ea"/>
              <a:cs typeface="+mn-cs"/>
            </a:endParaRPr>
          </a:p>
          <a:p>
            <a:pPr eaLnBrk="1" fontAlgn="auto" hangingPunct="1">
              <a:spcAft>
                <a:spcPts val="0"/>
              </a:spcAft>
              <a:buFont typeface="Arial" pitchFamily="34" charset="0"/>
              <a:buChar char="•"/>
              <a:defRPr/>
            </a:pPr>
            <a:endParaRPr lang="nl-NL" dirty="0">
              <a:solidFill>
                <a:schemeClr val="tx1">
                  <a:lumMod val="50000"/>
                  <a:lumOff val="50000"/>
                </a:schemeClr>
              </a:solidFill>
              <a:ea typeface="+mn-ea"/>
              <a:cs typeface="+mn-cs"/>
            </a:endParaRPr>
          </a:p>
        </p:txBody>
      </p:sp>
      <p:pic>
        <p:nvPicPr>
          <p:cNvPr id="6" name="Picture 5" descr="Brain.png"/>
          <p:cNvPicPr>
            <a:picLocks noChangeAspect="1"/>
          </p:cNvPicPr>
          <p:nvPr/>
        </p:nvPicPr>
        <p:blipFill>
          <a:blip r:embed="rId3" cstate="print"/>
          <a:stretch>
            <a:fillRect/>
          </a:stretch>
        </p:blipFill>
        <p:spPr>
          <a:xfrm>
            <a:off x="8307288" y="5877272"/>
            <a:ext cx="836712" cy="836712"/>
          </a:xfrm>
          <a:prstGeom prst="rect">
            <a:avLst/>
          </a:prstGeom>
        </p:spPr>
      </p:pic>
      <p:sp>
        <p:nvSpPr>
          <p:cNvPr id="4" name="Rectangle 3"/>
          <p:cNvSpPr/>
          <p:nvPr/>
        </p:nvSpPr>
        <p:spPr>
          <a:xfrm>
            <a:off x="467545" y="879636"/>
            <a:ext cx="7596844" cy="1200329"/>
          </a:xfrm>
          <a:prstGeom prst="rect">
            <a:avLst/>
          </a:prstGeom>
        </p:spPr>
        <p:txBody>
          <a:bodyPr wrap="square">
            <a:spAutoFit/>
          </a:bodyPr>
          <a:lstStyle/>
          <a:p>
            <a:endParaRPr lang="en-US" altLang="nl-NL" sz="2400" dirty="0">
              <a:solidFill>
                <a:schemeClr val="accent1"/>
              </a:solidFill>
            </a:endParaRPr>
          </a:p>
          <a:p>
            <a:r>
              <a:rPr lang="en-US" altLang="nl-NL" sz="2400" dirty="0">
                <a:solidFill>
                  <a:schemeClr val="tx2"/>
                </a:solidFill>
              </a:rPr>
              <a:t>Diagrams Presentation Clinical Neurochemistry </a:t>
            </a:r>
          </a:p>
          <a:p>
            <a:endParaRPr lang="en-US" altLang="nl-NL" sz="2400" dirty="0">
              <a:solidFill>
                <a:schemeClr val="tx2"/>
              </a:solidFill>
            </a:endParaRPr>
          </a:p>
        </p:txBody>
      </p:sp>
      <p:sp>
        <p:nvSpPr>
          <p:cNvPr id="7" name="Slide Number Placeholder 6"/>
          <p:cNvSpPr>
            <a:spLocks noGrp="1"/>
          </p:cNvSpPr>
          <p:nvPr>
            <p:ph type="sldNum" sz="quarter" idx="12"/>
          </p:nvPr>
        </p:nvSpPr>
        <p:spPr/>
        <p:txBody>
          <a:bodyPr/>
          <a:lstStyle/>
          <a:p>
            <a:fld id="{49C22989-9E7A-453B-957F-79F1530B0A4F}" type="slidenum">
              <a:rPr lang="nl-NL" smtClean="0"/>
              <a:t>51</a:t>
            </a:fld>
            <a:endParaRPr lang="nl-NL"/>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 y="1702280"/>
            <a:ext cx="9144000" cy="5143500"/>
          </a:xfrm>
          <a:prstGeom prst="rect">
            <a:avLst/>
          </a:prstGeom>
        </p:spPr>
      </p:pic>
    </p:spTree>
    <p:extLst>
      <p:ext uri="{BB962C8B-B14F-4D97-AF65-F5344CB8AC3E}">
        <p14:creationId xmlns:p14="http://schemas.microsoft.com/office/powerpoint/2010/main" val="3386333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3711" y="21105"/>
            <a:ext cx="8229600" cy="1143000"/>
          </a:xfrm>
        </p:spPr>
        <p:txBody>
          <a:bodyPr/>
          <a:lstStyle/>
          <a:p>
            <a:r>
              <a:rPr lang="nl-NL" dirty="0">
                <a:solidFill>
                  <a:srgbClr val="C00000"/>
                </a:solidFill>
              </a:rPr>
              <a:t>NMDA receptor complex</a:t>
            </a:r>
            <a:endParaRPr lang="en-US" dirty="0">
              <a:solidFill>
                <a:srgbClr val="C00000"/>
              </a:solidFill>
            </a:endParaRPr>
          </a:p>
        </p:txBody>
      </p:sp>
      <p:pic>
        <p:nvPicPr>
          <p:cNvPr id="7" name="Picture 6" descr="Brain.png"/>
          <p:cNvPicPr>
            <a:picLocks noChangeAspect="1"/>
          </p:cNvPicPr>
          <p:nvPr/>
        </p:nvPicPr>
        <p:blipFill>
          <a:blip r:embed="rId3" cstate="print"/>
          <a:stretch>
            <a:fillRect/>
          </a:stretch>
        </p:blipFill>
        <p:spPr>
          <a:xfrm>
            <a:off x="8199784" y="5877272"/>
            <a:ext cx="836712" cy="836712"/>
          </a:xfrm>
          <a:prstGeom prst="rect">
            <a:avLst/>
          </a:prstGeom>
        </p:spPr>
      </p:pic>
      <p:sp>
        <p:nvSpPr>
          <p:cNvPr id="6" name="Slide Number Placeholder 5"/>
          <p:cNvSpPr>
            <a:spLocks noGrp="1"/>
          </p:cNvSpPr>
          <p:nvPr>
            <p:ph type="sldNum" sz="quarter" idx="12"/>
          </p:nvPr>
        </p:nvSpPr>
        <p:spPr/>
        <p:txBody>
          <a:bodyPr/>
          <a:lstStyle/>
          <a:p>
            <a:fld id="{49C22989-9E7A-453B-957F-79F1530B0A4F}" type="slidenum">
              <a:rPr lang="nl-NL" smtClean="0"/>
              <a:t>6</a:t>
            </a:fld>
            <a:endParaRPr lang="nl-NL"/>
          </a:p>
        </p:txBody>
      </p:sp>
      <p:pic>
        <p:nvPicPr>
          <p:cNvPr id="8194" name="Picture 2" descr="http://www.frca.co.uk/images/NMDA.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641" y="1140132"/>
            <a:ext cx="5295940" cy="571786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5364088" y="6408639"/>
            <a:ext cx="1152128" cy="369332"/>
          </a:xfrm>
          <a:prstGeom prst="rect">
            <a:avLst/>
          </a:prstGeom>
          <a:solidFill>
            <a:schemeClr val="bg1"/>
          </a:solidFill>
        </p:spPr>
        <p:txBody>
          <a:bodyPr wrap="square" rtlCol="0">
            <a:spAutoFit/>
          </a:bodyPr>
          <a:lstStyle/>
          <a:p>
            <a:endParaRPr lang="nl-NL" dirty="0">
              <a:solidFill>
                <a:schemeClr val="bg1"/>
              </a:solidFill>
            </a:endParaRPr>
          </a:p>
        </p:txBody>
      </p:sp>
    </p:spTree>
    <p:extLst>
      <p:ext uri="{BB962C8B-B14F-4D97-AF65-F5344CB8AC3E}">
        <p14:creationId xmlns:p14="http://schemas.microsoft.com/office/powerpoint/2010/main" val="2124586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91680" y="702115"/>
            <a:ext cx="8229600" cy="2366846"/>
          </a:xfrm>
        </p:spPr>
        <p:txBody>
          <a:bodyPr/>
          <a:lstStyle/>
          <a:p>
            <a:r>
              <a:rPr lang="nl-NL" dirty="0">
                <a:solidFill>
                  <a:srgbClr val="C00000"/>
                </a:solidFill>
              </a:rPr>
              <a:t>HPA-axis</a:t>
            </a:r>
            <a:br>
              <a:rPr lang="nl-NL" dirty="0">
                <a:solidFill>
                  <a:srgbClr val="C00000"/>
                </a:solidFill>
              </a:rPr>
            </a:br>
            <a:r>
              <a:rPr lang="nl-NL" sz="1600" dirty="0">
                <a:solidFill>
                  <a:srgbClr val="C00000"/>
                </a:solidFill>
              </a:rPr>
              <a:t>ww.youtube.com/watch?v=BIfK0L8xDP0</a:t>
            </a:r>
            <a:endParaRPr lang="en-US" sz="1600" dirty="0">
              <a:solidFill>
                <a:srgbClr val="C00000"/>
              </a:solidFill>
            </a:endParaRPr>
          </a:p>
        </p:txBody>
      </p:sp>
      <p:pic>
        <p:nvPicPr>
          <p:cNvPr id="7" name="Picture 6" descr="Brain.png"/>
          <p:cNvPicPr>
            <a:picLocks noChangeAspect="1"/>
          </p:cNvPicPr>
          <p:nvPr/>
        </p:nvPicPr>
        <p:blipFill>
          <a:blip r:embed="rId3" cstate="print"/>
          <a:stretch>
            <a:fillRect/>
          </a:stretch>
        </p:blipFill>
        <p:spPr>
          <a:xfrm>
            <a:off x="8199784" y="5877272"/>
            <a:ext cx="836712" cy="836712"/>
          </a:xfrm>
          <a:prstGeom prst="rect">
            <a:avLst/>
          </a:prstGeom>
        </p:spPr>
      </p:pic>
      <p:sp>
        <p:nvSpPr>
          <p:cNvPr id="6" name="Slide Number Placeholder 5"/>
          <p:cNvSpPr>
            <a:spLocks noGrp="1"/>
          </p:cNvSpPr>
          <p:nvPr>
            <p:ph type="sldNum" sz="quarter" idx="12"/>
          </p:nvPr>
        </p:nvSpPr>
        <p:spPr/>
        <p:txBody>
          <a:bodyPr/>
          <a:lstStyle/>
          <a:p>
            <a:fld id="{49C22989-9E7A-453B-957F-79F1530B0A4F}" type="slidenum">
              <a:rPr lang="nl-NL" smtClean="0"/>
              <a:t>7</a:t>
            </a:fld>
            <a:endParaRPr lang="nl-NL"/>
          </a:p>
        </p:txBody>
      </p:sp>
      <p:pic>
        <p:nvPicPr>
          <p:cNvPr id="6146" name="Picture 2" descr="http://data.integrativepro.com/images/hpa-axis-stress-response.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188640"/>
            <a:ext cx="4032448" cy="62147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504600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8540" y="769268"/>
            <a:ext cx="8229600" cy="1143000"/>
          </a:xfrm>
        </p:spPr>
        <p:txBody>
          <a:bodyPr/>
          <a:lstStyle/>
          <a:p>
            <a:r>
              <a:rPr lang="nl-NL" dirty="0">
                <a:solidFill>
                  <a:srgbClr val="C00000"/>
                </a:solidFill>
              </a:rPr>
              <a:t>Increased mesencephalic activation</a:t>
            </a:r>
            <a:endParaRPr lang="en-US" dirty="0">
              <a:solidFill>
                <a:srgbClr val="C00000"/>
              </a:solidFill>
            </a:endParaRPr>
          </a:p>
        </p:txBody>
      </p:sp>
      <p:pic>
        <p:nvPicPr>
          <p:cNvPr id="7" name="Picture 6" descr="Brain.png"/>
          <p:cNvPicPr>
            <a:picLocks noChangeAspect="1"/>
          </p:cNvPicPr>
          <p:nvPr/>
        </p:nvPicPr>
        <p:blipFill>
          <a:blip r:embed="rId3" cstate="print"/>
          <a:stretch>
            <a:fillRect/>
          </a:stretch>
        </p:blipFill>
        <p:spPr>
          <a:xfrm>
            <a:off x="8199784" y="5877272"/>
            <a:ext cx="836712" cy="836712"/>
          </a:xfrm>
          <a:prstGeom prst="rect">
            <a:avLst/>
          </a:prstGeom>
        </p:spPr>
      </p:pic>
      <p:sp>
        <p:nvSpPr>
          <p:cNvPr id="3" name="Rectangle 2"/>
          <p:cNvSpPr/>
          <p:nvPr/>
        </p:nvSpPr>
        <p:spPr>
          <a:xfrm>
            <a:off x="683568" y="2111619"/>
            <a:ext cx="7560840" cy="4524315"/>
          </a:xfrm>
          <a:prstGeom prst="rect">
            <a:avLst/>
          </a:prstGeom>
        </p:spPr>
        <p:txBody>
          <a:bodyPr wrap="square">
            <a:spAutoFit/>
          </a:bodyPr>
          <a:lstStyle/>
          <a:p>
            <a:pPr marL="285750" indent="-285750">
              <a:buFont typeface="Arial" panose="020B0604020202020204" pitchFamily="34" charset="0"/>
              <a:buChar char="•"/>
            </a:pPr>
            <a:r>
              <a:rPr lang="nl-NL" altLang="nl-NL" sz="2400" dirty="0">
                <a:solidFill>
                  <a:schemeClr val="tx2"/>
                </a:solidFill>
              </a:rPr>
              <a:t>Neurological</a:t>
            </a:r>
          </a:p>
          <a:p>
            <a:pPr marL="742950" lvl="1" indent="-285750">
              <a:buFont typeface="Arial" panose="020B0604020202020204" pitchFamily="34" charset="0"/>
              <a:buChar char="•"/>
            </a:pPr>
            <a:r>
              <a:rPr lang="nl-NL" altLang="nl-NL" sz="2400" dirty="0">
                <a:solidFill>
                  <a:schemeClr val="tx2"/>
                </a:solidFill>
              </a:rPr>
              <a:t>HPA-axis</a:t>
            </a:r>
          </a:p>
          <a:p>
            <a:pPr marL="742950" lvl="1" indent="-285750">
              <a:buFont typeface="Arial" panose="020B0604020202020204" pitchFamily="34" charset="0"/>
              <a:buChar char="•"/>
            </a:pPr>
            <a:r>
              <a:rPr lang="nl-NL" altLang="nl-NL" sz="2400" dirty="0">
                <a:solidFill>
                  <a:schemeClr val="tx2"/>
                </a:solidFill>
              </a:rPr>
              <a:t>Increased IML activity</a:t>
            </a:r>
          </a:p>
          <a:p>
            <a:pPr marL="742950" lvl="1" indent="-285750">
              <a:buFont typeface="Arial" panose="020B0604020202020204" pitchFamily="34" charset="0"/>
              <a:buChar char="•"/>
            </a:pPr>
            <a:r>
              <a:rPr lang="nl-NL" altLang="nl-NL" sz="2400" dirty="0">
                <a:solidFill>
                  <a:schemeClr val="tx2"/>
                </a:solidFill>
              </a:rPr>
              <a:t>Adrenal medulla released plasma catecholamines- epinephrine, norepinephrine, dopamine</a:t>
            </a:r>
          </a:p>
          <a:p>
            <a:pPr marL="742950" lvl="1" indent="-285750">
              <a:buFont typeface="Arial" panose="020B0604020202020204" pitchFamily="34" charset="0"/>
              <a:buChar char="•"/>
            </a:pPr>
            <a:r>
              <a:rPr lang="nl-NL" altLang="nl-NL" sz="2400" dirty="0">
                <a:solidFill>
                  <a:schemeClr val="tx2"/>
                </a:solidFill>
              </a:rPr>
              <a:t>Depolarization of C-fibers</a:t>
            </a:r>
          </a:p>
          <a:p>
            <a:pPr marL="742950" lvl="1" indent="-285750">
              <a:buFont typeface="Arial" panose="020B0604020202020204" pitchFamily="34" charset="0"/>
              <a:buChar char="•"/>
            </a:pPr>
            <a:r>
              <a:rPr lang="nl-NL" altLang="nl-NL" sz="2400" dirty="0">
                <a:solidFill>
                  <a:schemeClr val="tx2"/>
                </a:solidFill>
              </a:rPr>
              <a:t>Release of neuropeptide substance P leading to  tissue inflammation</a:t>
            </a:r>
          </a:p>
          <a:p>
            <a:pPr marL="285750" indent="-285750">
              <a:buFont typeface="Arial" panose="020B0604020202020204" pitchFamily="34" charset="0"/>
              <a:buChar char="•"/>
            </a:pPr>
            <a:r>
              <a:rPr lang="nl-NL" altLang="nl-NL" sz="2400" dirty="0">
                <a:solidFill>
                  <a:schemeClr val="tx2"/>
                </a:solidFill>
              </a:rPr>
              <a:t>Effect of decreased cortical inhibition via PMRF</a:t>
            </a:r>
          </a:p>
          <a:p>
            <a:pPr marL="285750" indent="-285750">
              <a:buFont typeface="Arial" panose="020B0604020202020204" pitchFamily="34" charset="0"/>
              <a:buChar char="•"/>
            </a:pPr>
            <a:r>
              <a:rPr lang="nl-NL" altLang="nl-NL" sz="2400" dirty="0">
                <a:solidFill>
                  <a:schemeClr val="tx2"/>
                </a:solidFill>
              </a:rPr>
              <a:t>Most often due to physical or emotional STRESS</a:t>
            </a:r>
          </a:p>
          <a:p>
            <a:pPr marL="285750" indent="-285750">
              <a:buFont typeface="Arial" panose="020B0604020202020204" pitchFamily="34" charset="0"/>
              <a:buChar char="•"/>
            </a:pPr>
            <a:endParaRPr lang="nl-NL" altLang="nl-NL" sz="2400" dirty="0">
              <a:solidFill>
                <a:schemeClr val="tx2"/>
              </a:solidFill>
            </a:endParaRPr>
          </a:p>
        </p:txBody>
      </p:sp>
      <p:sp>
        <p:nvSpPr>
          <p:cNvPr id="6" name="Slide Number Placeholder 5"/>
          <p:cNvSpPr>
            <a:spLocks noGrp="1"/>
          </p:cNvSpPr>
          <p:nvPr>
            <p:ph type="sldNum" sz="quarter" idx="12"/>
          </p:nvPr>
        </p:nvSpPr>
        <p:spPr/>
        <p:txBody>
          <a:bodyPr/>
          <a:lstStyle/>
          <a:p>
            <a:fld id="{49C22989-9E7A-453B-957F-79F1530B0A4F}" type="slidenum">
              <a:rPr lang="nl-NL" smtClean="0"/>
              <a:t>8</a:t>
            </a:fld>
            <a:endParaRPr lang="nl-NL"/>
          </a:p>
        </p:txBody>
      </p:sp>
    </p:spTree>
    <p:extLst>
      <p:ext uri="{BB962C8B-B14F-4D97-AF65-F5344CB8AC3E}">
        <p14:creationId xmlns:p14="http://schemas.microsoft.com/office/powerpoint/2010/main" val="3754931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8540" y="769268"/>
            <a:ext cx="8229600" cy="1143000"/>
          </a:xfrm>
        </p:spPr>
        <p:txBody>
          <a:bodyPr/>
          <a:lstStyle/>
          <a:p>
            <a:r>
              <a:rPr lang="nl-NL" dirty="0">
                <a:solidFill>
                  <a:srgbClr val="C00000"/>
                </a:solidFill>
              </a:rPr>
              <a:t>Adrenal cortisol release is modulated by:</a:t>
            </a:r>
            <a:endParaRPr lang="en-US" dirty="0">
              <a:solidFill>
                <a:srgbClr val="C00000"/>
              </a:solidFill>
            </a:endParaRPr>
          </a:p>
        </p:txBody>
      </p:sp>
      <p:pic>
        <p:nvPicPr>
          <p:cNvPr id="7" name="Picture 6" descr="Brain.png"/>
          <p:cNvPicPr>
            <a:picLocks noChangeAspect="1"/>
          </p:cNvPicPr>
          <p:nvPr/>
        </p:nvPicPr>
        <p:blipFill>
          <a:blip r:embed="rId3" cstate="print"/>
          <a:stretch>
            <a:fillRect/>
          </a:stretch>
        </p:blipFill>
        <p:spPr>
          <a:xfrm>
            <a:off x="8299857" y="5877272"/>
            <a:ext cx="836712" cy="836712"/>
          </a:xfrm>
          <a:prstGeom prst="rect">
            <a:avLst/>
          </a:prstGeom>
        </p:spPr>
      </p:pic>
      <p:sp>
        <p:nvSpPr>
          <p:cNvPr id="3" name="Rectangle 2"/>
          <p:cNvSpPr/>
          <p:nvPr/>
        </p:nvSpPr>
        <p:spPr>
          <a:xfrm>
            <a:off x="683568" y="2111618"/>
            <a:ext cx="7560840" cy="3539430"/>
          </a:xfrm>
          <a:prstGeom prst="rect">
            <a:avLst/>
          </a:prstGeom>
        </p:spPr>
        <p:txBody>
          <a:bodyPr wrap="square">
            <a:spAutoFit/>
          </a:bodyPr>
          <a:lstStyle/>
          <a:p>
            <a:pPr marL="285750" indent="-285750">
              <a:buFont typeface="Arial" panose="020B0604020202020204" pitchFamily="34" charset="0"/>
              <a:buChar char="•"/>
            </a:pPr>
            <a:r>
              <a:rPr lang="nl-NL" altLang="nl-NL" sz="2800" dirty="0">
                <a:solidFill>
                  <a:schemeClr val="tx2"/>
                </a:solidFill>
              </a:rPr>
              <a:t>Hypothalamus-pituitary- adrenal axis (HPA)</a:t>
            </a:r>
          </a:p>
          <a:p>
            <a:pPr marL="742950" lvl="1" indent="-285750">
              <a:buFont typeface="Arial" panose="020B0604020202020204" pitchFamily="34" charset="0"/>
              <a:buChar char="•"/>
            </a:pPr>
            <a:r>
              <a:rPr lang="nl-NL" altLang="nl-NL" sz="2800" dirty="0">
                <a:solidFill>
                  <a:schemeClr val="tx2"/>
                </a:solidFill>
              </a:rPr>
              <a:t>Quantity of the release</a:t>
            </a:r>
          </a:p>
          <a:p>
            <a:pPr marL="285750" indent="-285750">
              <a:buFont typeface="Arial" panose="020B0604020202020204" pitchFamily="34" charset="0"/>
              <a:buChar char="•"/>
            </a:pPr>
            <a:r>
              <a:rPr lang="nl-NL" altLang="nl-NL" sz="2800" dirty="0">
                <a:solidFill>
                  <a:schemeClr val="tx2"/>
                </a:solidFill>
              </a:rPr>
              <a:t>Hippocampus modulation of cortisol </a:t>
            </a:r>
          </a:p>
          <a:p>
            <a:pPr marL="742950" lvl="1" indent="-285750">
              <a:buFont typeface="Arial" panose="020B0604020202020204" pitchFamily="34" charset="0"/>
              <a:buChar char="•"/>
            </a:pPr>
            <a:r>
              <a:rPr lang="nl-NL" altLang="nl-NL" sz="2800" dirty="0">
                <a:solidFill>
                  <a:schemeClr val="tx2"/>
                </a:solidFill>
              </a:rPr>
              <a:t>Coordination of the circadian rhythm</a:t>
            </a:r>
          </a:p>
          <a:p>
            <a:pPr marL="285750" indent="-285750">
              <a:buFont typeface="Arial" panose="020B0604020202020204" pitchFamily="34" charset="0"/>
              <a:buChar char="•"/>
            </a:pPr>
            <a:r>
              <a:rPr lang="nl-NL" altLang="nl-NL" sz="2800" dirty="0">
                <a:solidFill>
                  <a:schemeClr val="tx2"/>
                </a:solidFill>
              </a:rPr>
              <a:t>Pineal modulation of melatonin</a:t>
            </a:r>
          </a:p>
          <a:p>
            <a:pPr marL="742950" lvl="1" indent="-285750">
              <a:buFont typeface="Arial" panose="020B0604020202020204" pitchFamily="34" charset="0"/>
              <a:buChar char="•"/>
            </a:pPr>
            <a:r>
              <a:rPr lang="nl-NL" altLang="nl-NL" sz="2800" dirty="0">
                <a:solidFill>
                  <a:schemeClr val="tx2"/>
                </a:solidFill>
              </a:rPr>
              <a:t>Coordination of the circadian release</a:t>
            </a:r>
          </a:p>
          <a:p>
            <a:pPr marL="285750" indent="-285750">
              <a:buFont typeface="Arial" panose="020B0604020202020204" pitchFamily="34" charset="0"/>
              <a:buChar char="•"/>
            </a:pPr>
            <a:r>
              <a:rPr lang="nl-NL" altLang="nl-NL" sz="2800" dirty="0">
                <a:solidFill>
                  <a:schemeClr val="tx2"/>
                </a:solidFill>
              </a:rPr>
              <a:t>Mesencepthalic modulation of autonomics</a:t>
            </a:r>
          </a:p>
          <a:p>
            <a:pPr marL="742950" lvl="1" indent="-285750">
              <a:buFont typeface="Arial" panose="020B0604020202020204" pitchFamily="34" charset="0"/>
              <a:buChar char="•"/>
            </a:pPr>
            <a:r>
              <a:rPr lang="nl-NL" altLang="nl-NL" sz="2800" dirty="0">
                <a:solidFill>
                  <a:schemeClr val="tx2"/>
                </a:solidFill>
              </a:rPr>
              <a:t>Amplitude of cortisol response</a:t>
            </a:r>
          </a:p>
        </p:txBody>
      </p:sp>
      <p:sp>
        <p:nvSpPr>
          <p:cNvPr id="6" name="Slide Number Placeholder 5"/>
          <p:cNvSpPr>
            <a:spLocks noGrp="1"/>
          </p:cNvSpPr>
          <p:nvPr>
            <p:ph type="sldNum" sz="quarter" idx="12"/>
          </p:nvPr>
        </p:nvSpPr>
        <p:spPr/>
        <p:txBody>
          <a:bodyPr/>
          <a:lstStyle/>
          <a:p>
            <a:fld id="{49C22989-9E7A-453B-957F-79F1530B0A4F}" type="slidenum">
              <a:rPr lang="nl-NL" smtClean="0"/>
              <a:t>9</a:t>
            </a:fld>
            <a:endParaRPr lang="nl-NL"/>
          </a:p>
        </p:txBody>
      </p:sp>
    </p:spTree>
    <p:extLst>
      <p:ext uri="{BB962C8B-B14F-4D97-AF65-F5344CB8AC3E}">
        <p14:creationId xmlns:p14="http://schemas.microsoft.com/office/powerpoint/2010/main" val="39335161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92367</TotalTime>
  <Words>2936</Words>
  <Application>Microsoft Office PowerPoint</Application>
  <PresentationFormat>On-screen Show (4:3)</PresentationFormat>
  <Paragraphs>370</Paragraphs>
  <Slides>51</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Calibri</vt:lpstr>
      <vt:lpstr>Century Gothic</vt:lpstr>
      <vt:lpstr>Courier New</vt:lpstr>
      <vt:lpstr>Palatino Linotype</vt:lpstr>
      <vt:lpstr>Wingdings</vt:lpstr>
      <vt:lpstr>Wingdings 2</vt:lpstr>
      <vt:lpstr>Executive</vt:lpstr>
      <vt:lpstr>Nutrition: the Mind-Gut Connection</vt:lpstr>
      <vt:lpstr>PowerPoint Presentation</vt:lpstr>
      <vt:lpstr>PowerPoint Presentation</vt:lpstr>
      <vt:lpstr>Promotors of neural degeneration</vt:lpstr>
      <vt:lpstr>Changes in neuronal transmembrane potential gradient</vt:lpstr>
      <vt:lpstr>NMDA receptor complex</vt:lpstr>
      <vt:lpstr>HPA-axis ww.youtube.com/watch?v=BIfK0L8xDP0</vt:lpstr>
      <vt:lpstr>Increased mesencephalic activation</vt:lpstr>
      <vt:lpstr>Adrenal cortisol release is modulated by:</vt:lpstr>
      <vt:lpstr>Cortisol- the stress hormone</vt:lpstr>
      <vt:lpstr>PowerPoint Presentation</vt:lpstr>
      <vt:lpstr>Supplements to balance circadian rhythm</vt:lpstr>
      <vt:lpstr>PowerPoint Presentation</vt:lpstr>
      <vt:lpstr>Tips to lower cortisol levels</vt:lpstr>
      <vt:lpstr>Brain-Gut axis</vt:lpstr>
      <vt:lpstr>Components of the Autonomic Nervous System</vt:lpstr>
      <vt:lpstr>Enteric Nervous System</vt:lpstr>
      <vt:lpstr>Intestinal bacteria (microbiome)</vt:lpstr>
      <vt:lpstr>If born by C-section:</vt:lpstr>
      <vt:lpstr>Decreased activity of brain</vt:lpstr>
      <vt:lpstr>PowerPoint Presentation</vt:lpstr>
      <vt:lpstr>Vagus nerve (CN X)</vt:lpstr>
      <vt:lpstr>Vagal nuclei (CN X)</vt:lpstr>
      <vt:lpstr>How to stimulate the Vagus Nerve (CNX)</vt:lpstr>
      <vt:lpstr>tVNS (Transcutaneous Vagal Nerve Stimulation)</vt:lpstr>
      <vt:lpstr>tVNS (Transcutaneous Vagal Nerve Stimulation)</vt:lpstr>
      <vt:lpstr>tVNS (Transcutaneous Vagal Nerve Stimulation)</vt:lpstr>
      <vt:lpstr>PowerPoint Presentation</vt:lpstr>
      <vt:lpstr>PowerPoint Presentation</vt:lpstr>
      <vt:lpstr>PowerPoint Presentation</vt:lpstr>
      <vt:lpstr>Intestinal inflammation</vt:lpstr>
      <vt:lpstr>Intestinal inflammation</vt:lpstr>
      <vt:lpstr>Health conditions associated with leaky gut</vt:lpstr>
      <vt:lpstr>How to test for leaky gut</vt:lpstr>
      <vt:lpstr>How to repair a leaky gut??</vt:lpstr>
      <vt:lpstr>Nutritional support for leaky gut</vt:lpstr>
      <vt:lpstr>Nutritive or Immune activating?</vt:lpstr>
      <vt:lpstr>Gluten sources</vt:lpstr>
      <vt:lpstr>Gluten sensitivity</vt:lpstr>
      <vt:lpstr>Factors leading to increased prevalence of gluten sensitivity</vt:lpstr>
      <vt:lpstr>Wheat and Gluten breakdown</vt:lpstr>
      <vt:lpstr>Lab tests</vt:lpstr>
      <vt:lpstr>Development of T Helper Cells-Immune system</vt:lpstr>
      <vt:lpstr>PowerPoint Presentation</vt:lpstr>
      <vt:lpstr>Reduce grain intake</vt:lpstr>
      <vt:lpstr>PowerPoint Presentation</vt:lpstr>
      <vt:lpstr>PowerPoint Presentation</vt:lpstr>
      <vt:lpstr>Foods to avoid</vt:lpstr>
      <vt:lpstr>Foods to eat</vt:lpstr>
      <vt:lpstr>Thank you all for your attention!</vt:lpstr>
      <vt:lpstr>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brein is fijn</dc:title>
  <dc:creator>Jeroen Postma</dc:creator>
  <cp:lastModifiedBy>Jeroen Postma</cp:lastModifiedBy>
  <cp:revision>132</cp:revision>
  <cp:lastPrinted>2016-03-07T15:50:29Z</cp:lastPrinted>
  <dcterms:created xsi:type="dcterms:W3CDTF">2015-06-20T14:22:29Z</dcterms:created>
  <dcterms:modified xsi:type="dcterms:W3CDTF">2024-07-09T15:51:24Z</dcterms:modified>
</cp:coreProperties>
</file>